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65" r:id="rId4"/>
    <p:sldId id="259" r:id="rId5"/>
    <p:sldId id="260" r:id="rId6"/>
    <p:sldId id="264" r:id="rId7"/>
    <p:sldId id="261" r:id="rId8"/>
    <p:sldId id="262" r:id="rId9"/>
    <p:sldId id="263" r:id="rId10"/>
    <p:sldId id="269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6AB17-7959-4D51-86FC-6587855652F6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CCF0F-BEBF-440E-849E-DC8F1F3322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8A5061-69D3-4BAB-AF92-740565B9A213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EA56D-A4F1-41EC-A270-A6CC3C53B7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6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gif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gif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gif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gif"/><Relationship Id="rId7" Type="http://schemas.openxmlformats.org/officeDocument/2006/relationships/image" Target="../media/image3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/>
              <a:t>«Если бы мы не </a:t>
            </a:r>
            <a:r>
              <a:rPr lang="ru-RU" sz="3600" i="1" dirty="0" smtClean="0"/>
              <a:t>наблюдали ежеминутно </a:t>
            </a:r>
            <a:r>
              <a:rPr lang="ru-RU" sz="3600" i="1" dirty="0"/>
              <a:t>падения тел, оно было бы для нас самым удивительным явлением»</a:t>
            </a:r>
            <a:endParaRPr lang="ru-RU" sz="3600" dirty="0"/>
          </a:p>
          <a:p>
            <a:r>
              <a:rPr lang="ru-RU" sz="3600" i="1" dirty="0"/>
              <a:t>                                                    </a:t>
            </a:r>
            <a:r>
              <a:rPr lang="ru-RU" sz="3600" i="1" dirty="0" smtClean="0"/>
              <a:t> </a:t>
            </a:r>
            <a:r>
              <a:rPr lang="ru-RU" sz="3600" i="1" dirty="0"/>
              <a:t>Араго (французский астроном).</a:t>
            </a:r>
            <a:endParaRPr lang="ru-RU" sz="36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665" y="1619250"/>
            <a:ext cx="4829175" cy="523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19258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b="1" dirty="0" smtClean="0"/>
              <a:t>Французский  писатель </a:t>
            </a:r>
            <a:br>
              <a:rPr lang="ru-RU" sz="3600" b="1" dirty="0" smtClean="0"/>
            </a:br>
            <a:r>
              <a:rPr lang="ru-RU" sz="3600" b="1" dirty="0" err="1" smtClean="0"/>
              <a:t>Антуан</a:t>
            </a:r>
            <a:r>
              <a:rPr lang="ru-RU" sz="3600" b="1" dirty="0" smtClean="0"/>
              <a:t> де Сент-Экзюпери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/>
              <a:t>   Это был удивительный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b="1" dirty="0" smtClean="0"/>
              <a:t>человек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3200" dirty="0" smtClean="0"/>
              <a:t>      Это был удивительный человек, который жил в окружении друзей и тех, кого любил. Жил он не на Земле, а на планете Людей, ощущая себя частицей огромной  Вселенной.</a:t>
            </a:r>
            <a:endParaRPr lang="ru-RU" sz="3200" dirty="0"/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903384" y="4581525"/>
            <a:ext cx="628861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1"/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4656667" y="6308725"/>
            <a:ext cx="4800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1600" b="1">
              <a:solidFill>
                <a:srgbClr val="000066"/>
              </a:solidFill>
            </a:endParaRPr>
          </a:p>
        </p:txBody>
      </p:sp>
      <p:pic>
        <p:nvPicPr>
          <p:cNvPr id="16391" name="Picture 6" descr="st_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074" y="2259875"/>
            <a:ext cx="4741817" cy="570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Планета Маленького принца</a:t>
            </a:r>
            <a:b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(астероид Б-612)</a:t>
            </a:r>
            <a:endParaRPr lang="ru-RU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600" i="1" dirty="0" smtClean="0"/>
              <a:t>Жизнь его была печальной и одинокой, поэтому он очень любил смотреть на закат и мечтать…</a:t>
            </a:r>
            <a:endParaRPr lang="ru-RU" sz="3600" i="1" dirty="0"/>
          </a:p>
        </p:txBody>
      </p:sp>
      <p:pic>
        <p:nvPicPr>
          <p:cNvPr id="17412" name="Picture 2" descr="C:\Users\user\Desktop\Проекты\мал. принц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0344" y="1907177"/>
            <a:ext cx="4884056" cy="4950823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Правило Маленького принца</a:t>
            </a:r>
            <a:endParaRPr lang="ru-RU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3600" i="1" dirty="0" smtClean="0"/>
              <a:t>Встал поутру, умылся, привел себя в порядок – и сразу же приведи в порядок свою планету. Непременно надо каждый день выпалывать баобабы…</a:t>
            </a:r>
            <a:endParaRPr lang="ru-RU" sz="3600" i="1" dirty="0"/>
          </a:p>
        </p:txBody>
      </p:sp>
      <p:pic>
        <p:nvPicPr>
          <p:cNvPr id="18436" name="Picture 2" descr="C:\Users\user\Desktop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4252" y="2063932"/>
            <a:ext cx="5112777" cy="4321766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Маленький принц и роза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ru-RU" sz="3600" i="1" dirty="0" smtClean="0"/>
              <a:t>     Роза оказалась жестокой и высокомерной. Маленький принц еще не понимал, как озарил его жизнь этот цветок. </a:t>
            </a:r>
            <a:endParaRPr lang="ru-RU" sz="3600" i="1" dirty="0"/>
          </a:p>
        </p:txBody>
      </p:sp>
      <p:pic>
        <p:nvPicPr>
          <p:cNvPr id="19461" name="Picture 2" descr="C:\Users\user\Desktop\роз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417" y="1484314"/>
            <a:ext cx="5376333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Что ценно для обитателей астероидов?</a:t>
            </a:r>
            <a:endParaRPr lang="ru-RU" sz="36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sz="3500" dirty="0" smtClean="0"/>
              <a:t>Для короля – власть;</a:t>
            </a:r>
          </a:p>
          <a:p>
            <a:pPr>
              <a:defRPr/>
            </a:pPr>
            <a:r>
              <a:rPr lang="ru-RU" sz="3500" dirty="0" smtClean="0"/>
              <a:t>для честолюбца – тщеславие;</a:t>
            </a:r>
          </a:p>
          <a:p>
            <a:pPr>
              <a:defRPr/>
            </a:pPr>
            <a:r>
              <a:rPr lang="ru-RU" sz="3500" dirty="0" smtClean="0"/>
              <a:t>для делового человека – богатство;</a:t>
            </a:r>
          </a:p>
          <a:p>
            <a:pPr>
              <a:defRPr/>
            </a:pPr>
            <a:r>
              <a:rPr lang="ru-RU" sz="3500" dirty="0" smtClean="0"/>
              <a:t>для фонарщика – верность своему слову;</a:t>
            </a:r>
          </a:p>
          <a:p>
            <a:pPr>
              <a:defRPr/>
            </a:pPr>
            <a:r>
              <a:rPr lang="ru-RU" sz="3500" dirty="0" smtClean="0"/>
              <a:t>для географа – бесполезная работа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500" dirty="0" smtClean="0"/>
              <a:t>(Тщеславие, -я, ср. Высокомерное стремление к славе, к почитанию. Одержим тщеславием кто-нибудь).</a:t>
            </a:r>
          </a:p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звёзды гиф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6" descr="звезда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4500" y="422276"/>
            <a:ext cx="1619251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7" descr="звезда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0" y="642938"/>
            <a:ext cx="1735667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8" descr="звезда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557339"/>
            <a:ext cx="1830917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9" descr="звезда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00" y="5422901"/>
            <a:ext cx="1619251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10" descr="звезда5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1251" y="4214813"/>
            <a:ext cx="1905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11" descr="звезда4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7251" y="1428751"/>
            <a:ext cx="901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Рисунок 12" descr="звезда4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8351" y="3243264"/>
            <a:ext cx="901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Рисунок 13" descr="звезда4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3501" y="4572001"/>
            <a:ext cx="901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Рисунок 14" descr="звезда4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382251" y="4000501"/>
            <a:ext cx="901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Рисунок 18" descr="звезда4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5151" y="3090864"/>
            <a:ext cx="901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Рисунок 19" descr="звезда4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1" y="5286375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Рисунок 20" descr="звезда4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1" y="714375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Рисунок 21" descr="звезда4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1" y="1357313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Рисунок 15" descr="111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19751" y="3000376"/>
            <a:ext cx="1809749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Рисунок 16" descr="009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9751" y="2286000"/>
            <a:ext cx="15240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астероид9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34500" y="4857750"/>
            <a:ext cx="2159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020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429751" y="4000500"/>
            <a:ext cx="1581149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014.gif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858500" y="4786314"/>
            <a:ext cx="107526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планета2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6251" y="5214938"/>
            <a:ext cx="2190749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008.gi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67252" y="4500563"/>
            <a:ext cx="79163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астероид11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1" y="3357563"/>
            <a:ext cx="2095500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012.gif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43000" y="2786063"/>
            <a:ext cx="1619251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планета4.gif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001251" y="2335213"/>
            <a:ext cx="2190749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011.gif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096500" y="1857375"/>
            <a:ext cx="1432984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астероид3.gif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762751" y="1571626"/>
            <a:ext cx="17145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010.gif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000751" y="285750"/>
            <a:ext cx="25400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астероид7.gif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143251" y="1428751"/>
            <a:ext cx="2097616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001.gif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429000" y="785814"/>
            <a:ext cx="15240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8"/>
          <p:cNvGrpSpPr>
            <a:grpSpLocks/>
          </p:cNvGrpSpPr>
          <p:nvPr/>
        </p:nvGrpSpPr>
        <p:grpSpPr bwMode="auto">
          <a:xfrm>
            <a:off x="7715251" y="3786189"/>
            <a:ext cx="5080000" cy="3438525"/>
            <a:chOff x="2643174" y="1714488"/>
            <a:chExt cx="3810000" cy="3438525"/>
          </a:xfrm>
        </p:grpSpPr>
        <p:pic>
          <p:nvPicPr>
            <p:cNvPr id="21548" name="Рисунок 36" descr="баобаб.gif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643174" y="1714488"/>
              <a:ext cx="3810000" cy="343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49" name="TextBox 37"/>
            <p:cNvSpPr txBox="1">
              <a:spLocks noChangeArrowheads="1"/>
            </p:cNvSpPr>
            <p:nvPr/>
          </p:nvSpPr>
          <p:spPr bwMode="auto">
            <a:xfrm>
              <a:off x="3214678" y="2214554"/>
              <a:ext cx="271464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/>
                <a:t>Властолюбие</a:t>
              </a:r>
            </a:p>
          </p:txBody>
        </p:sp>
      </p:grpSp>
      <p:grpSp>
        <p:nvGrpSpPr>
          <p:cNvPr id="3" name="Группа 40"/>
          <p:cNvGrpSpPr>
            <a:grpSpLocks/>
          </p:cNvGrpSpPr>
          <p:nvPr/>
        </p:nvGrpSpPr>
        <p:grpSpPr bwMode="auto">
          <a:xfrm>
            <a:off x="2667000" y="4000501"/>
            <a:ext cx="5080000" cy="3438525"/>
            <a:chOff x="2000232" y="4000504"/>
            <a:chExt cx="3810000" cy="3438525"/>
          </a:xfrm>
        </p:grpSpPr>
        <p:pic>
          <p:nvPicPr>
            <p:cNvPr id="21546" name="Рисунок 35" descr="баобаб.gif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2000232" y="4000504"/>
              <a:ext cx="3810000" cy="343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47" name="TextBox 39"/>
            <p:cNvSpPr txBox="1">
              <a:spLocks noChangeArrowheads="1"/>
            </p:cNvSpPr>
            <p:nvPr/>
          </p:nvSpPr>
          <p:spPr bwMode="auto">
            <a:xfrm>
              <a:off x="2571736" y="4572008"/>
              <a:ext cx="285752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600" b="1"/>
                <a:t>Тщеславие</a:t>
              </a:r>
            </a:p>
          </p:txBody>
        </p:sp>
      </p:grpSp>
      <p:grpSp>
        <p:nvGrpSpPr>
          <p:cNvPr id="4" name="Группа 42"/>
          <p:cNvGrpSpPr>
            <a:grpSpLocks/>
          </p:cNvGrpSpPr>
          <p:nvPr/>
        </p:nvGrpSpPr>
        <p:grpSpPr bwMode="auto">
          <a:xfrm>
            <a:off x="-762000" y="1928814"/>
            <a:ext cx="5080000" cy="3438525"/>
            <a:chOff x="-1000164" y="1714488"/>
            <a:chExt cx="3810000" cy="3438525"/>
          </a:xfrm>
        </p:grpSpPr>
        <p:pic>
          <p:nvPicPr>
            <p:cNvPr id="21544" name="Рисунок 33" descr="баобаб.gif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-1000164" y="1714488"/>
              <a:ext cx="3810000" cy="343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45" name="TextBox 41"/>
            <p:cNvSpPr txBox="1">
              <a:spLocks noChangeArrowheads="1"/>
            </p:cNvSpPr>
            <p:nvPr/>
          </p:nvSpPr>
          <p:spPr bwMode="auto">
            <a:xfrm>
              <a:off x="-428660" y="2143116"/>
              <a:ext cx="278608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b="1"/>
                <a:t>Пьянство</a:t>
              </a:r>
            </a:p>
          </p:txBody>
        </p:sp>
      </p:grpSp>
      <p:grpSp>
        <p:nvGrpSpPr>
          <p:cNvPr id="5" name="Группа 44"/>
          <p:cNvGrpSpPr>
            <a:grpSpLocks/>
          </p:cNvGrpSpPr>
          <p:nvPr/>
        </p:nvGrpSpPr>
        <p:grpSpPr bwMode="auto">
          <a:xfrm>
            <a:off x="8286751" y="428626"/>
            <a:ext cx="5080000" cy="3438525"/>
            <a:chOff x="6215074" y="428604"/>
            <a:chExt cx="3810000" cy="3438525"/>
          </a:xfrm>
        </p:grpSpPr>
        <p:pic>
          <p:nvPicPr>
            <p:cNvPr id="21542" name="Рисунок 32" descr="баобаб.gif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6215074" y="428604"/>
              <a:ext cx="3810000" cy="343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43" name="TextBox 43"/>
            <p:cNvSpPr txBox="1">
              <a:spLocks noChangeArrowheads="1"/>
            </p:cNvSpPr>
            <p:nvPr/>
          </p:nvSpPr>
          <p:spPr bwMode="auto">
            <a:xfrm>
              <a:off x="6858016" y="1142984"/>
              <a:ext cx="228598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3200" b="1"/>
                <a:t>Жадность</a:t>
              </a:r>
            </a:p>
          </p:txBody>
        </p:sp>
      </p:grpSp>
      <p:grpSp>
        <p:nvGrpSpPr>
          <p:cNvPr id="6" name="Группа 46"/>
          <p:cNvGrpSpPr>
            <a:grpSpLocks/>
          </p:cNvGrpSpPr>
          <p:nvPr/>
        </p:nvGrpSpPr>
        <p:grpSpPr bwMode="auto">
          <a:xfrm>
            <a:off x="1428751" y="-214313"/>
            <a:ext cx="5080000" cy="3438526"/>
            <a:chOff x="1071538" y="-214338"/>
            <a:chExt cx="3810000" cy="3438525"/>
          </a:xfrm>
        </p:grpSpPr>
        <p:pic>
          <p:nvPicPr>
            <p:cNvPr id="21540" name="Рисунок 34" descr="баобаб.gif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1071538" y="-214338"/>
              <a:ext cx="3810000" cy="3438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41" name="TextBox 45"/>
            <p:cNvSpPr txBox="1">
              <a:spLocks noChangeArrowheads="1"/>
            </p:cNvSpPr>
            <p:nvPr/>
          </p:nvSpPr>
          <p:spPr bwMode="auto">
            <a:xfrm>
              <a:off x="1428728" y="428604"/>
              <a:ext cx="314327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/>
                <a:t>Ограниченность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звёзды гиф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6" descr="звезда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4500" y="0"/>
            <a:ext cx="2211917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7" descr="звезда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9751" y="642939"/>
            <a:ext cx="2211916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8" descr="звезда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75"/>
            <a:ext cx="2211917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9" descr="звезда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5000625"/>
            <a:ext cx="2211917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10" descr="звезда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151" y="5281614"/>
            <a:ext cx="2211916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11" descr="звезда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1" y="1428751"/>
            <a:ext cx="901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12" descr="звезда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8351" y="3243264"/>
            <a:ext cx="901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Рисунок 13" descr="звезда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1" y="4572001"/>
            <a:ext cx="901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Рисунок 14" descr="звезда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82251" y="4000501"/>
            <a:ext cx="901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Рисунок 18" descr="звезда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5151" y="3090864"/>
            <a:ext cx="901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Рисунок 19" descr="звезда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1" y="5286375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Рисунок 20" descr="звезда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1" y="714375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Рисунок 21" descr="звезда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1" y="1357313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111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95752" y="3571876"/>
            <a:ext cx="3524249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009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51" y="2071688"/>
            <a:ext cx="2952749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звёзды гиф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6" descr="звезда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1" y="4929189"/>
            <a:ext cx="2211916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7" descr="звезда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29751" y="642939"/>
            <a:ext cx="2211916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8" descr="звезда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85875"/>
            <a:ext cx="2211917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9" descr="звезда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000500"/>
            <a:ext cx="2211917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10" descr="звезда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281614"/>
            <a:ext cx="2211917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11" descr="звезда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51" y="1428751"/>
            <a:ext cx="901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Рисунок 12" descr="звезда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48351" y="3243264"/>
            <a:ext cx="901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Рисунок 13" descr="звезда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1" y="4572001"/>
            <a:ext cx="901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Рисунок 14" descr="звезда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82251" y="4000501"/>
            <a:ext cx="901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Рисунок 18" descr="звезда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5151" y="3090864"/>
            <a:ext cx="9017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Рисунок 19" descr="звезда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1" y="5286375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Рисунок 20" descr="звезда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51" y="714375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Рисунок 21" descr="звезда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1" y="1357313"/>
            <a:ext cx="1295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Рисунок 18" descr="астероид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1" y="1785938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лиса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51" y="1811338"/>
            <a:ext cx="2063749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5"/>
          <p:cNvGrpSpPr>
            <a:grpSpLocks/>
          </p:cNvGrpSpPr>
          <p:nvPr/>
        </p:nvGrpSpPr>
        <p:grpSpPr bwMode="auto">
          <a:xfrm>
            <a:off x="4572001" y="2143125"/>
            <a:ext cx="3822700" cy="3105150"/>
            <a:chOff x="3500430" y="2143116"/>
            <a:chExt cx="2867039" cy="3105163"/>
          </a:xfrm>
        </p:grpSpPr>
        <p:pic>
          <p:nvPicPr>
            <p:cNvPr id="23572" name="Рисунок 20" descr="роза2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138612" y="2805112"/>
              <a:ext cx="866775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3" name="Рисунок 26" descr="роза2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71868" y="3643314"/>
              <a:ext cx="866775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4" name="Рисунок 27" descr="роза2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86314" y="2143116"/>
              <a:ext cx="866775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5" name="Рисунок 29" descr="роза2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429256" y="2786058"/>
              <a:ext cx="866775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6" name="Рисунок 22" descr="роза2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57686" y="4000504"/>
              <a:ext cx="866775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7" name="Рисунок 24" descr="роза2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00496" y="3000372"/>
              <a:ext cx="866775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8" name="Рисунок 28" descr="роза2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00628" y="2285992"/>
              <a:ext cx="866775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79" name="Рисунок 31" descr="роза2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00430" y="3286124"/>
              <a:ext cx="866775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0" name="Рисунок 30" descr="роза2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370831">
              <a:off x="5500694" y="3071810"/>
              <a:ext cx="866775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1" name="Рисунок 21" descr="роза2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43438" y="3071810"/>
              <a:ext cx="866775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82" name="Рисунок 23" descr="роза2.gif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00628" y="3429000"/>
              <a:ext cx="866775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4" name="Рисунок 33" descr="014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24501" y="1000125"/>
            <a:ext cx="14605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Уроки Маленького принца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Wingdings" pitchFamily="2" charset="2"/>
              <a:buChar char="v"/>
              <a:defRPr/>
            </a:pPr>
            <a:r>
              <a:rPr lang="ru-RU" sz="3500" dirty="0" smtClean="0"/>
              <a:t>Встань поутру, приведи себя в порядок и свою планету.</a:t>
            </a:r>
          </a:p>
          <a:p>
            <a:pPr marL="514350" indent="-514350">
              <a:buFont typeface="Wingdings" pitchFamily="2" charset="2"/>
              <a:buChar char="v"/>
              <a:defRPr/>
            </a:pPr>
            <a:r>
              <a:rPr lang="ru-RU" sz="3500" dirty="0" smtClean="0"/>
              <a:t>Найди в себе силы изменить себя.</a:t>
            </a:r>
          </a:p>
          <a:p>
            <a:pPr marL="514350" indent="-514350">
              <a:buFont typeface="Wingdings" pitchFamily="2" charset="2"/>
              <a:buChar char="v"/>
              <a:defRPr/>
            </a:pPr>
            <a:r>
              <a:rPr lang="ru-RU" sz="3500" dirty="0" smtClean="0"/>
              <a:t>Ты навсегда в ответе за всех, кого приручил.</a:t>
            </a:r>
          </a:p>
          <a:p>
            <a:pPr marL="514350" indent="-514350">
              <a:buFont typeface="Wingdings" pitchFamily="2" charset="2"/>
              <a:buChar char="v"/>
              <a:defRPr/>
            </a:pPr>
            <a:r>
              <a:rPr lang="ru-RU" sz="3500" dirty="0" smtClean="0"/>
              <a:t>Надо судить не по словам, а по делам.</a:t>
            </a:r>
          </a:p>
          <a:p>
            <a:pPr marL="514350" indent="-514350">
              <a:buFont typeface="Wingdings" pitchFamily="2" charset="2"/>
              <a:buChar char="v"/>
              <a:defRPr/>
            </a:pPr>
            <a:r>
              <a:rPr lang="ru-RU" sz="3500" dirty="0" smtClean="0"/>
              <a:t>Суди себя сам.</a:t>
            </a:r>
          </a:p>
          <a:p>
            <a:pPr marL="514350" indent="-514350">
              <a:buFont typeface="Wingdings" pitchFamily="2" charset="2"/>
              <a:buChar char="v"/>
              <a:defRPr/>
            </a:pPr>
            <a:r>
              <a:rPr lang="ru-RU" sz="3500" dirty="0" smtClean="0"/>
              <a:t>Всю жизнь быть для людей маяком – счастье человека.</a:t>
            </a:r>
          </a:p>
          <a:p>
            <a:pPr marL="514350" indent="-514350">
              <a:buFont typeface="Wingdings" pitchFamily="2" charset="2"/>
              <a:buChar char="v"/>
              <a:defRPr/>
            </a:pPr>
            <a:r>
              <a:rPr lang="ru-RU" sz="3500" dirty="0" smtClean="0"/>
              <a:t>У каждого человека есть свои звезды.</a:t>
            </a:r>
          </a:p>
          <a:p>
            <a:pPr>
              <a:buFont typeface="Wingdings" pitchFamily="2" charset="2"/>
              <a:buNone/>
              <a:defRPr/>
            </a:pP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ru-RU" sz="8000" i="1" dirty="0" smtClean="0"/>
              <a:t>«Сила </a:t>
            </a:r>
            <a:r>
              <a:rPr lang="ru-RU" sz="8000" i="1" dirty="0" smtClean="0"/>
              <a:t>Притяжения»</a:t>
            </a:r>
            <a:endParaRPr lang="ru-RU" sz="8000" i="1" dirty="0"/>
          </a:p>
        </p:txBody>
      </p:sp>
    </p:spTree>
    <p:extLst>
      <p:ext uri="{BB962C8B-B14F-4D97-AF65-F5344CB8AC3E}">
        <p14:creationId xmlns="" xmlns:p14="http://schemas.microsoft.com/office/powerpoint/2010/main" val="271524984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5657" y="731520"/>
            <a:ext cx="9984468" cy="46242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i="1" dirty="0" smtClean="0"/>
              <a:t>Взаимное притяжение всех тел Вселенной названо </a:t>
            </a:r>
            <a:r>
              <a:rPr lang="ru-RU" sz="53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всемирным тяготением.</a:t>
            </a:r>
            <a:r>
              <a:rPr lang="ru-RU" sz="5300" b="1" dirty="0" smtClean="0"/>
              <a:t/>
            </a:r>
            <a:br>
              <a:rPr lang="ru-RU" sz="5300" b="1" dirty="0" smtClean="0"/>
            </a:br>
            <a:endParaRPr lang="ru-RU" sz="53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wton_2007061816283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7" y="342784"/>
            <a:ext cx="4431167" cy="608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56069" y="1"/>
            <a:ext cx="6383382" cy="6858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800" dirty="0"/>
              <a:t>Закон всемирного тяготения			</a:t>
            </a:r>
            <a:r>
              <a:rPr lang="en-US" altLang="ru-RU" sz="4800" dirty="0"/>
              <a:t>   </a:t>
            </a:r>
            <a:r>
              <a:rPr lang="ru-RU" altLang="ru-RU" sz="4800" dirty="0"/>
              <a:t>, где </a:t>
            </a:r>
            <a:r>
              <a:rPr lang="en-US" altLang="ru-RU" sz="4800" dirty="0">
                <a:cs typeface="Times New Roman" panose="02020603050405020304" pitchFamily="18" charset="0"/>
              </a:rPr>
              <a:t>G=6,67*1</a:t>
            </a:r>
            <a:r>
              <a:rPr lang="ru-RU" altLang="ru-RU" sz="4800" dirty="0">
                <a:cs typeface="Times New Roman" panose="02020603050405020304" pitchFamily="18" charset="0"/>
              </a:rPr>
              <a:t>0</a:t>
            </a:r>
            <a:r>
              <a:rPr lang="ru-RU" altLang="ru-RU" sz="4800" baseline="30000" dirty="0">
                <a:cs typeface="Times New Roman" panose="02020603050405020304" pitchFamily="18" charset="0"/>
              </a:rPr>
              <a:t>-11</a:t>
            </a:r>
            <a:r>
              <a:rPr lang="ru-RU" altLang="ru-RU" sz="4800" dirty="0">
                <a:cs typeface="Times New Roman" panose="02020603050405020304" pitchFamily="18" charset="0"/>
              </a:rPr>
              <a:t> Н</a:t>
            </a:r>
            <a:r>
              <a:rPr lang="en-US" altLang="ru-RU" sz="4800" dirty="0">
                <a:cs typeface="Times New Roman" panose="02020603050405020304" pitchFamily="18" charset="0"/>
              </a:rPr>
              <a:t>*</a:t>
            </a:r>
            <a:r>
              <a:rPr lang="ru-RU" altLang="ru-RU" sz="4800" dirty="0">
                <a:cs typeface="Times New Roman" panose="02020603050405020304" pitchFamily="18" charset="0"/>
              </a:rPr>
              <a:t>м</a:t>
            </a:r>
            <a:r>
              <a:rPr lang="ru-RU" altLang="ru-RU" sz="4800" baseline="30000" dirty="0">
                <a:cs typeface="Times New Roman" panose="02020603050405020304" pitchFamily="18" charset="0"/>
              </a:rPr>
              <a:t>2</a:t>
            </a:r>
            <a:r>
              <a:rPr lang="ru-RU" altLang="ru-RU" sz="4800" dirty="0">
                <a:cs typeface="Times New Roman" panose="02020603050405020304" pitchFamily="18" charset="0"/>
              </a:rPr>
              <a:t>/кг</a:t>
            </a:r>
            <a:r>
              <a:rPr lang="ru-RU" altLang="ru-RU" sz="4800" baseline="30000" dirty="0">
                <a:cs typeface="Times New Roman" panose="02020603050405020304" pitchFamily="18" charset="0"/>
              </a:rPr>
              <a:t>2</a:t>
            </a:r>
            <a:r>
              <a:rPr lang="en-US" altLang="ru-RU" sz="4800" baseline="30000" dirty="0">
                <a:cs typeface="Times New Roman" panose="02020603050405020304" pitchFamily="18" charset="0"/>
              </a:rPr>
              <a:t> </a:t>
            </a:r>
            <a:r>
              <a:rPr lang="en-US" altLang="ru-RU" sz="4800" dirty="0">
                <a:cs typeface="Times New Roman" panose="02020603050405020304" pitchFamily="18" charset="0"/>
              </a:rPr>
              <a:t> - </a:t>
            </a:r>
            <a:r>
              <a:rPr lang="ru-RU" altLang="ru-RU" sz="4800" dirty="0">
                <a:cs typeface="Times New Roman" panose="02020603050405020304" pitchFamily="18" charset="0"/>
              </a:rPr>
              <a:t>гравитационная постоянная,</a:t>
            </a:r>
            <a:r>
              <a:rPr lang="en-US" altLang="ru-RU" sz="4800" dirty="0"/>
              <a:t> m</a:t>
            </a:r>
            <a:r>
              <a:rPr lang="en-US" altLang="ru-RU" sz="4800" baseline="-25000" dirty="0"/>
              <a:t>1  </a:t>
            </a:r>
            <a:r>
              <a:rPr lang="ru-RU" altLang="ru-RU" sz="4800" dirty="0"/>
              <a:t>и </a:t>
            </a:r>
            <a:r>
              <a:rPr lang="en-US" altLang="ru-RU" sz="4800" dirty="0"/>
              <a:t>m</a:t>
            </a:r>
            <a:r>
              <a:rPr lang="en-US" altLang="ru-RU" sz="4800" baseline="-25000" dirty="0"/>
              <a:t>2 </a:t>
            </a:r>
            <a:r>
              <a:rPr lang="en-US" altLang="ru-RU" sz="4800" dirty="0"/>
              <a:t> </a:t>
            </a:r>
            <a:r>
              <a:rPr lang="ru-RU" altLang="ru-RU" sz="4800" dirty="0"/>
              <a:t>- массы планет, </a:t>
            </a:r>
            <a:r>
              <a:rPr lang="en-US" altLang="ru-RU" sz="4800" dirty="0"/>
              <a:t>R</a:t>
            </a:r>
            <a:r>
              <a:rPr lang="ru-RU" altLang="ru-RU" sz="4800" dirty="0"/>
              <a:t> – расстояние между ними.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302" y="939689"/>
            <a:ext cx="1277303" cy="57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631783" y="1802674"/>
            <a:ext cx="18473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477004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1266147750_solnechnaya-siste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0898183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55272000"/>
              </p:ext>
            </p:extLst>
          </p:nvPr>
        </p:nvGraphicFramePr>
        <p:xfrm>
          <a:off x="367100" y="1378969"/>
          <a:ext cx="11445500" cy="5185955"/>
        </p:xfrm>
        <a:graphic>
          <a:graphicData uri="http://schemas.openxmlformats.org/drawingml/2006/table">
            <a:tbl>
              <a:tblPr/>
              <a:tblGrid>
                <a:gridCol w="3815166">
                  <a:extLst>
                    <a:ext uri="{9D8B030D-6E8A-4147-A177-3AD203B41FA5}">
                      <a16:colId xmlns="" xmlns:a16="http://schemas.microsoft.com/office/drawing/2014/main" val="3744465632"/>
                    </a:ext>
                  </a:extLst>
                </a:gridCol>
                <a:gridCol w="3815168">
                  <a:extLst>
                    <a:ext uri="{9D8B030D-6E8A-4147-A177-3AD203B41FA5}">
                      <a16:colId xmlns="" xmlns:a16="http://schemas.microsoft.com/office/drawing/2014/main" val="1895631567"/>
                    </a:ext>
                  </a:extLst>
                </a:gridCol>
                <a:gridCol w="3815166">
                  <a:extLst>
                    <a:ext uri="{9D8B030D-6E8A-4147-A177-3AD203B41FA5}">
                      <a16:colId xmlns="" xmlns:a16="http://schemas.microsoft.com/office/drawing/2014/main" val="1271214682"/>
                    </a:ext>
                  </a:extLst>
                </a:gridCol>
              </a:tblGrid>
              <a:tr h="134401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2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300"/>
                        </a:spcBef>
                        <a:defRPr sz="2000">
                          <a:solidFill>
                            <a:srgbClr val="FEFAC9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19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17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338"/>
                        </a:spcBef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Планета</a:t>
                      </a:r>
                    </a:p>
                  </a:txBody>
                  <a:tcPr marL="154213" marR="154213" marT="77107" marB="771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2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300"/>
                        </a:spcBef>
                        <a:defRPr sz="2000">
                          <a:solidFill>
                            <a:srgbClr val="FEFAC9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19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17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338"/>
                        </a:spcBef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Расстояние до  Солнца</a:t>
                      </a:r>
                    </a:p>
                  </a:txBody>
                  <a:tcPr marL="154213" marR="154213" marT="77107" marB="771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2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300"/>
                        </a:spcBef>
                        <a:defRPr sz="2000">
                          <a:solidFill>
                            <a:srgbClr val="FEFAC9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19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17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338"/>
                        </a:spcBef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Масса</a:t>
                      </a:r>
                    </a:p>
                  </a:txBody>
                  <a:tcPr marL="154213" marR="154213" marT="77107" marB="771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4209736"/>
                  </a:ext>
                </a:extLst>
              </a:tr>
              <a:tr h="76838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2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300"/>
                        </a:spcBef>
                        <a:defRPr sz="2000">
                          <a:solidFill>
                            <a:srgbClr val="FEFAC9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19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17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338"/>
                        </a:spcBef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Меркурий</a:t>
                      </a:r>
                    </a:p>
                  </a:txBody>
                  <a:tcPr marL="154213" marR="154213" marT="77107" marB="771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2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300"/>
                        </a:spcBef>
                        <a:defRPr sz="2000">
                          <a:solidFill>
                            <a:srgbClr val="FEFAC9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19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17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338"/>
                        </a:spcBef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58х10</a:t>
                      </a:r>
                      <a:r>
                        <a:rPr kumimoji="0" lang="en-US" altLang="ru-RU" sz="3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ru-RU" alt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</a:t>
                      </a:r>
                    </a:p>
                  </a:txBody>
                  <a:tcPr marL="154213" marR="154213" marT="77107" marB="771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2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300"/>
                        </a:spcBef>
                        <a:defRPr sz="2000">
                          <a:solidFill>
                            <a:srgbClr val="FEFAC9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19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17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338"/>
                        </a:spcBef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3,3х10</a:t>
                      </a:r>
                      <a:r>
                        <a:rPr kumimoji="0" lang="en-US" altLang="ru-RU" sz="3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kumimoji="0" lang="ru-RU" alt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кг</a:t>
                      </a:r>
                    </a:p>
                  </a:txBody>
                  <a:tcPr marL="154213" marR="154213" marT="77107" marB="771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50120251"/>
                  </a:ext>
                </a:extLst>
              </a:tr>
              <a:tr h="76838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2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300"/>
                        </a:spcBef>
                        <a:defRPr sz="2000">
                          <a:solidFill>
                            <a:srgbClr val="FEFAC9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19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17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338"/>
                        </a:spcBef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Венера</a:t>
                      </a:r>
                    </a:p>
                  </a:txBody>
                  <a:tcPr marL="154213" marR="154213" marT="77107" marB="771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2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300"/>
                        </a:spcBef>
                        <a:defRPr sz="2000">
                          <a:solidFill>
                            <a:srgbClr val="FEFAC9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19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17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338"/>
                        </a:spcBef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108х10</a:t>
                      </a:r>
                      <a:r>
                        <a:rPr kumimoji="0" lang="en-US" altLang="ru-RU" sz="3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ru-RU" alt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</a:t>
                      </a:r>
                    </a:p>
                  </a:txBody>
                  <a:tcPr marL="154213" marR="154213" marT="77107" marB="771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2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300"/>
                        </a:spcBef>
                        <a:defRPr sz="2000">
                          <a:solidFill>
                            <a:srgbClr val="FEFAC9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19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17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338"/>
                        </a:spcBef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4,9х10</a:t>
                      </a:r>
                      <a:r>
                        <a:rPr kumimoji="0" lang="en-US" altLang="ru-RU" sz="3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kumimoji="0" lang="ru-RU" altLang="ru-RU" sz="3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кг</a:t>
                      </a:r>
                    </a:p>
                  </a:txBody>
                  <a:tcPr marL="154213" marR="154213" marT="77107" marB="771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6073800"/>
                  </a:ext>
                </a:extLst>
              </a:tr>
              <a:tr h="76838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2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300"/>
                        </a:spcBef>
                        <a:defRPr sz="2000">
                          <a:solidFill>
                            <a:srgbClr val="FEFAC9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19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17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338"/>
                        </a:spcBef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Земля</a:t>
                      </a:r>
                    </a:p>
                  </a:txBody>
                  <a:tcPr marL="154213" marR="154213" marT="77107" marB="771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2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300"/>
                        </a:spcBef>
                        <a:defRPr sz="2000">
                          <a:solidFill>
                            <a:srgbClr val="FEFAC9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19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17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338"/>
                        </a:spcBef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150х10</a:t>
                      </a:r>
                      <a:r>
                        <a:rPr kumimoji="0" lang="en-US" altLang="ru-RU" sz="3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ru-RU" alt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</a:t>
                      </a:r>
                    </a:p>
                  </a:txBody>
                  <a:tcPr marL="154213" marR="154213" marT="77107" marB="771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2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300"/>
                        </a:spcBef>
                        <a:defRPr sz="2000">
                          <a:solidFill>
                            <a:srgbClr val="FEFAC9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19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17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338"/>
                        </a:spcBef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6х10</a:t>
                      </a:r>
                      <a:r>
                        <a:rPr kumimoji="0" lang="en-US" altLang="ru-RU" sz="3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3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kumimoji="0" lang="ru-RU" alt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кг</a:t>
                      </a:r>
                    </a:p>
                  </a:txBody>
                  <a:tcPr marL="154213" marR="154213" marT="77107" marB="771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39100545"/>
                  </a:ext>
                </a:extLst>
              </a:tr>
              <a:tr h="76838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2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300"/>
                        </a:spcBef>
                        <a:defRPr sz="2000">
                          <a:solidFill>
                            <a:srgbClr val="FEFAC9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19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17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338"/>
                        </a:spcBef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Марс</a:t>
                      </a:r>
                    </a:p>
                  </a:txBody>
                  <a:tcPr marL="154213" marR="154213" marT="77107" marB="771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2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300"/>
                        </a:spcBef>
                        <a:defRPr sz="2000">
                          <a:solidFill>
                            <a:srgbClr val="FEFAC9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19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17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338"/>
                        </a:spcBef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228х10</a:t>
                      </a:r>
                      <a:r>
                        <a:rPr kumimoji="0" lang="en-US" altLang="ru-RU" sz="3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ru-RU" alt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</a:t>
                      </a:r>
                    </a:p>
                  </a:txBody>
                  <a:tcPr marL="154213" marR="154213" marT="77107" marB="771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2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300"/>
                        </a:spcBef>
                        <a:defRPr sz="2000">
                          <a:solidFill>
                            <a:srgbClr val="FEFAC9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19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17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338"/>
                        </a:spcBef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6,4х10</a:t>
                      </a:r>
                      <a:r>
                        <a:rPr kumimoji="0" lang="en-US" altLang="ru-RU" sz="3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kumimoji="0" lang="ru-RU" altLang="ru-RU" sz="3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</a:t>
                      </a:r>
                    </a:p>
                  </a:txBody>
                  <a:tcPr marL="154213" marR="154213" marT="77107" marB="771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13574"/>
                  </a:ext>
                </a:extLst>
              </a:tr>
              <a:tr h="768389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2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300"/>
                        </a:spcBef>
                        <a:defRPr sz="2000">
                          <a:solidFill>
                            <a:srgbClr val="FEFAC9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19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17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338"/>
                        </a:spcBef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Юпитер</a:t>
                      </a:r>
                    </a:p>
                  </a:txBody>
                  <a:tcPr marL="154213" marR="154213" marT="77107" marB="771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2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300"/>
                        </a:spcBef>
                        <a:defRPr sz="2000">
                          <a:solidFill>
                            <a:srgbClr val="FEFAC9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19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17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338"/>
                        </a:spcBef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778х10</a:t>
                      </a:r>
                      <a:r>
                        <a:rPr kumimoji="0" lang="en-US" altLang="ru-RU" sz="3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ru-RU" altLang="ru-RU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</a:t>
                      </a:r>
                    </a:p>
                  </a:txBody>
                  <a:tcPr marL="154213" marR="154213" marT="77107" marB="771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defRPr sz="22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1pPr>
                      <a:lvl2pPr eaLnBrk="0" hangingPunct="0">
                        <a:spcBef>
                          <a:spcPts val="300"/>
                        </a:spcBef>
                        <a:defRPr sz="2000">
                          <a:solidFill>
                            <a:srgbClr val="FEFAC9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2pPr>
                      <a:lvl3pPr eaLnBrk="0" hangingPunct="0">
                        <a:spcBef>
                          <a:spcPts val="300"/>
                        </a:spcBef>
                        <a:defRPr sz="19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3pPr>
                      <a:lvl4pPr eaLnBrk="0" hangingPunct="0">
                        <a:spcBef>
                          <a:spcPts val="300"/>
                        </a:spcBef>
                        <a:defRPr sz="17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4pPr>
                      <a:lvl5pPr eaLnBrk="0" hangingPunct="0">
                        <a:spcBef>
                          <a:spcPts val="338"/>
                        </a:spcBef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38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defRPr sz="1400">
                          <a:solidFill>
                            <a:srgbClr val="FFFFFF"/>
                          </a:solidFill>
                          <a:latin typeface="Constantia" panose="02030602050306030303" pitchFamily="18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1,9х10</a:t>
                      </a:r>
                      <a:r>
                        <a:rPr kumimoji="0" lang="en-US" altLang="ru-RU" sz="3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altLang="ru-RU" sz="3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kumimoji="0" lang="ru-RU" altLang="ru-RU" sz="3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кг</a:t>
                      </a:r>
                    </a:p>
                  </a:txBody>
                  <a:tcPr marL="154213" marR="154213" marT="77107" marB="7710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581659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4769" y="316523"/>
            <a:ext cx="11007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Масса Солнца – 2</a:t>
            </a:r>
            <a:r>
              <a:rPr lang="en-US" sz="3600" dirty="0" smtClean="0">
                <a:solidFill>
                  <a:schemeClr val="bg1"/>
                </a:solidFill>
              </a:rPr>
              <a:t>x</a:t>
            </a:r>
            <a:r>
              <a:rPr lang="ru-RU" sz="3600" dirty="0" smtClean="0">
                <a:solidFill>
                  <a:schemeClr val="bg1"/>
                </a:solidFill>
              </a:rPr>
              <a:t>10    кг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4788" y="239820"/>
            <a:ext cx="715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30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522518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8411" y="0"/>
            <a:ext cx="5016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7200" dirty="0">
                <a:latin typeface="+mj-lt"/>
                <a:cs typeface="Times New Roman" panose="02020603050405020304" pitchFamily="18" charset="0"/>
              </a:rPr>
              <a:t>Венера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0297" y="1084217"/>
            <a:ext cx="652707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cs typeface="Times New Roman" panose="02020603050405020304" pitchFamily="18" charset="0"/>
              </a:rPr>
              <a:t>Венера по сравнению с Землей обращается вокруг своей оси очень медленно, в то время как на земле проходит 5 суток на Венере проходит только 1 час. Круглый год на Венере жаркое лето, причем настолько жаркое что металлы свинец и олово можно было бы черпать ведрами как воду. Из-за этого на планете уже давно нет ни капли воды.</a:t>
            </a:r>
          </a:p>
        </p:txBody>
      </p:sp>
      <p:pic>
        <p:nvPicPr>
          <p:cNvPr id="6" name="Рисунок 4" descr="mgn_19_small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3" y="1465541"/>
            <a:ext cx="4117431" cy="43692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4440466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18858" y="0"/>
            <a:ext cx="4415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7200" dirty="0">
                <a:latin typeface="+mj-lt"/>
                <a:cs typeface="Times New Roman" panose="02020603050405020304" pitchFamily="18" charset="0"/>
              </a:rPr>
              <a:t>Марс</a:t>
            </a:r>
            <a:endParaRPr lang="ru-RU" altLang="ru-RU" sz="72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1" y="1200329"/>
            <a:ext cx="70626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>
                <a:cs typeface="Times New Roman" panose="02020603050405020304" pitchFamily="18" charset="0"/>
              </a:rPr>
              <a:t> Марс находится в примерно в 1,5 раза дальше от Солнца, чем Земля, и примерно в 2 раза меньше ее. Днем на Марсе можно загорать, но ночью ударяет очень сильный мороз. Воздух на Марсе совершенно не пригоден для дыхания. Вода на Марсе существует только в виде льда. Свой красный цвет Марс имеет из-за красно-бурой почвы, лежащей на его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поверхности</a:t>
            </a:r>
            <a:r>
              <a:rPr lang="en-US" altLang="ru-RU" sz="3200" dirty="0"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  <p:pic>
        <p:nvPicPr>
          <p:cNvPr id="6" name="Рисунок 3" descr="ddc581ed27eff2d58e2ce38faaa7c0b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38" y="1867261"/>
            <a:ext cx="4434403" cy="33258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428305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60251" y="0"/>
            <a:ext cx="4116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7200" dirty="0">
                <a:latin typeface="+mj-lt"/>
                <a:cs typeface="Times New Roman" panose="02020603050405020304" pitchFamily="18" charset="0"/>
              </a:rPr>
              <a:t>Юпитер</a:t>
            </a:r>
            <a:endParaRPr lang="ru-RU" sz="72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00329"/>
            <a:ext cx="8098971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700" dirty="0"/>
              <a:t> Самая большая планета солнечной системы. Подлетая к Юпитеру вы прежде всего увидите полосатый шар. Полосы разного цвета – белые, красноватые, голубые. Но самое примечательное во внешности Юпитера –его красное пятно. пятно всегда находится на одном и том же мете, его не закрывают облака, оно сохраняет размеры. Это – тайна Юпитера. Вода на Юпитере похожа на горячий обжигающий кисель из разжиженных газов. Это еще одна тайна Юпитера, ведь он находится дальше от Земли и получает меньше тепла от Солнца. Юпитер обогревает сам себя, будто у него внутри находится гигантская печь. </a:t>
            </a:r>
            <a:endParaRPr lang="ru-RU" sz="2700" dirty="0"/>
          </a:p>
        </p:txBody>
      </p:sp>
      <p:pic>
        <p:nvPicPr>
          <p:cNvPr id="6" name="Рисунок 3" descr="yu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03" y="1671974"/>
            <a:ext cx="4127863" cy="33441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76428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89</TotalTime>
  <Words>561</Words>
  <Application>Microsoft Office PowerPoint</Application>
  <PresentationFormat>Произвольный</PresentationFormat>
  <Paragraphs>64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Небеса</vt:lpstr>
      <vt:lpstr>Слайд 1</vt:lpstr>
      <vt:lpstr>«Сила Притяжения»</vt:lpstr>
      <vt:lpstr>    Взаимное притяжение всех тел Вселенной названо всемирным тяготением. </vt:lpstr>
      <vt:lpstr>Слайд 4</vt:lpstr>
      <vt:lpstr>Слайд 5</vt:lpstr>
      <vt:lpstr>Слайд 6</vt:lpstr>
      <vt:lpstr>Слайд 7</vt:lpstr>
      <vt:lpstr>Слайд 8</vt:lpstr>
      <vt:lpstr>Слайд 9</vt:lpstr>
      <vt:lpstr>Французский  писатель  Антуан де Сент-Экзюпери</vt:lpstr>
      <vt:lpstr>Планета Маленького принца (астероид Б-612)</vt:lpstr>
      <vt:lpstr>Правило Маленького принца</vt:lpstr>
      <vt:lpstr>Маленький принц и роза</vt:lpstr>
      <vt:lpstr>Что ценно для обитателей астероидов?</vt:lpstr>
      <vt:lpstr>Слайд 15</vt:lpstr>
      <vt:lpstr>Слайд 16</vt:lpstr>
      <vt:lpstr>Слайд 17</vt:lpstr>
      <vt:lpstr>Уроки Маленького принца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Smollet Alexander</dc:creator>
  <cp:lastModifiedBy>user</cp:lastModifiedBy>
  <cp:revision>20</cp:revision>
  <dcterms:created xsi:type="dcterms:W3CDTF">2017-03-20T16:58:50Z</dcterms:created>
  <dcterms:modified xsi:type="dcterms:W3CDTF">2017-05-02T18:02:01Z</dcterms:modified>
</cp:coreProperties>
</file>