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54C4D-34B2-4F33-9517-C034F284037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4AE2-EF4E-41B0-ACDA-03ECBC4E0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СУЩНОСТЬ И ТЕХНОЛОГИИ КОМПЕТЕНТНОСТНОГО</a:t>
            </a:r>
          </a:p>
          <a:p>
            <a:pPr algn="ctr"/>
            <a:r>
              <a:rPr lang="ru-RU" sz="2800" b="1" dirty="0" smtClean="0"/>
              <a:t> ОБРАЗОВАНИЯ.ФАКТОРЫ И УСЛОВИЯ ПЕРЕХОДА НА КОМПЕТЕНТНОСТНОЕ ОБРАЗОВАНИЕ.</a:t>
            </a:r>
          </a:p>
          <a:p>
            <a:pPr algn="ctr"/>
            <a:endParaRPr lang="ru-RU" sz="2800" b="1" dirty="0"/>
          </a:p>
          <a:p>
            <a:endParaRPr lang="ru-RU" sz="2800" b="1" dirty="0" smtClean="0"/>
          </a:p>
          <a:p>
            <a:endParaRPr lang="ru-RU" sz="2800" b="1" dirty="0"/>
          </a:p>
          <a:p>
            <a:r>
              <a:rPr lang="ru-RU" sz="2800" b="1" dirty="0" smtClean="0"/>
              <a:t>                                                               </a:t>
            </a:r>
            <a:r>
              <a:rPr lang="ru-RU" b="1" dirty="0" err="1" smtClean="0"/>
              <a:t>Манеева</a:t>
            </a:r>
            <a:r>
              <a:rPr lang="ru-RU" b="1" dirty="0" smtClean="0"/>
              <a:t> И.А.,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          учитель    математики МБОУ СОШ №5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                                                            </a:t>
            </a:r>
            <a:r>
              <a:rPr lang="ru-RU" b="1" dirty="0" err="1" smtClean="0"/>
              <a:t>г.Вязьма</a:t>
            </a:r>
            <a:endParaRPr lang="ru-RU" b="1" dirty="0" smtClean="0"/>
          </a:p>
          <a:p>
            <a:endParaRPr lang="ru-RU" sz="2800" b="1" dirty="0"/>
          </a:p>
          <a:p>
            <a:endParaRPr lang="ru-RU" sz="2800" b="1" dirty="0"/>
          </a:p>
          <a:p>
            <a:endParaRPr lang="ru-RU" sz="2800" b="1" dirty="0" smtClean="0"/>
          </a:p>
          <a:p>
            <a:pPr algn="ctr"/>
            <a:r>
              <a:rPr lang="ru-RU" sz="2800" b="1" dirty="0" smtClean="0"/>
              <a:t>  </a:t>
            </a:r>
            <a:r>
              <a:rPr lang="ru-RU" sz="1400" b="1" dirty="0" smtClean="0"/>
              <a:t>2016г.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8376" y="2967335"/>
            <a:ext cx="8007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layer.myshared.ru/9/847928/slides/slide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5148064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player.myshared.ru/9/847928/slides/slide_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424" y="2825552"/>
            <a:ext cx="518457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layer.myshared.ru/9/847928/slides/slide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5252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player.myshared.ru/9/847928/slides/slide_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020069"/>
            <a:ext cx="5184576" cy="383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layer.myshared.ru/9/847928/slides/slide_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4572000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player.myshared.ru/9/847928/slides/slide_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924944"/>
            <a:ext cx="5010077" cy="376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layer.myshared.ru/4/105247/slides/slide_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88640"/>
            <a:ext cx="835292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Исследователи нового подхода модернизации образования отмечают ряд проблем в системе общего и профессионального образования, которые формально, не затрагивая сущность и структуру </a:t>
            </a:r>
            <a:r>
              <a:rPr lang="ru-RU" dirty="0" err="1"/>
              <a:t>компетентностного</a:t>
            </a:r>
            <a:r>
              <a:rPr lang="ru-RU" dirty="0"/>
              <a:t> подхода, очевидным образом влияют на возможности его </a:t>
            </a:r>
            <a:r>
              <a:rPr lang="ru-RU" dirty="0" smtClean="0"/>
              <a:t>применения: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 1) п</a:t>
            </a:r>
            <a:r>
              <a:rPr lang="ru-RU" dirty="0" smtClean="0"/>
              <a:t>роблемы </a:t>
            </a:r>
            <a:r>
              <a:rPr lang="ru-RU" dirty="0"/>
              <a:t>учебников, в том числе, возможностей их адаптации в условиях современных гуманистических идей и тенденций в образовании;</a:t>
            </a:r>
            <a:br>
              <a:rPr lang="ru-RU" dirty="0"/>
            </a:br>
            <a:r>
              <a:rPr lang="ru-RU" dirty="0"/>
              <a:t>  2) проблемы государственного стандарта, его концепции, модели и возможностей непротиворечивого определения его содержания и функций в условиях российского образования;</a:t>
            </a:r>
            <a:br>
              <a:rPr lang="ru-RU" dirty="0"/>
            </a:br>
            <a:r>
              <a:rPr lang="ru-RU" dirty="0"/>
              <a:t>  3) проблемы квалификации преподавателей и их профессиональной адекватности не только вновь разрабатываемому </a:t>
            </a:r>
            <a:r>
              <a:rPr lang="ru-RU" dirty="0" err="1"/>
              <a:t>компетентностному</a:t>
            </a:r>
            <a:r>
              <a:rPr lang="ru-RU" dirty="0"/>
              <a:t> подходу, но и гораздо более традиционным представлениям о </a:t>
            </a:r>
            <a:r>
              <a:rPr lang="ru-RU" dirty="0" smtClean="0"/>
              <a:t>профессионально педагогической </a:t>
            </a:r>
            <a:r>
              <a:rPr lang="ru-RU" dirty="0"/>
              <a:t>деятельности;</a:t>
            </a:r>
            <a:br>
              <a:rPr lang="ru-RU" dirty="0"/>
            </a:br>
            <a:r>
              <a:rPr lang="ru-RU" dirty="0"/>
              <a:t>  4) проблемы противоречивости различных идей и представлений, бытующих в современном образовании;</a:t>
            </a:r>
            <a:br>
              <a:rPr lang="ru-RU" dirty="0"/>
            </a:br>
            <a:r>
              <a:rPr lang="ru-RU" dirty="0"/>
              <a:t>  5) проблемы внутренней противоречивости наиболее популярных направлений модернизации, в том числе, идеи </a:t>
            </a:r>
            <a:r>
              <a:rPr lang="ru-RU" dirty="0" err="1"/>
              <a:t>профилизации</a:t>
            </a:r>
            <a:r>
              <a:rPr lang="ru-RU" dirty="0"/>
              <a:t> старшей школы и, одновременно, перехода к приему ЕГЭ по всем предметам и другие.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335846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Условия развития и использования </a:t>
            </a:r>
            <a:r>
              <a:rPr lang="ru-RU" dirty="0" err="1">
                <a:solidFill>
                  <a:srgbClr val="C00000"/>
                </a:solidFill>
              </a:rPr>
              <a:t>компетентностного</a:t>
            </a:r>
            <a:r>
              <a:rPr lang="ru-RU" dirty="0">
                <a:solidFill>
                  <a:srgbClr val="C00000"/>
                </a:solidFill>
              </a:rPr>
              <a:t> подхода: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 - использование избыточной информации для развития умений и формирования отношений к изучаемому предмету в условиях неопределенности;</a:t>
            </a:r>
            <a:br>
              <a:rPr lang="ru-RU" dirty="0"/>
            </a:br>
            <a:r>
              <a:rPr lang="ru-RU" dirty="0"/>
              <a:t>  - преобладание самостоятельной познавательной деятельности;</a:t>
            </a:r>
            <a:br>
              <a:rPr lang="ru-RU" dirty="0"/>
            </a:br>
            <a:r>
              <a:rPr lang="ru-RU" dirty="0"/>
              <a:t>  - использование технологий, способных вырабатывать самооценку деятельности;</a:t>
            </a:r>
            <a:br>
              <a:rPr lang="ru-RU" dirty="0"/>
            </a:br>
            <a:r>
              <a:rPr lang="ru-RU" dirty="0"/>
              <a:t>  - использование индивидуальной, групповой, коллективной познавательной деятельности, организация коллективных обсуждений индивидуальной, групповой работы, защита полученных результатов и достижений;</a:t>
            </a:r>
            <a:br>
              <a:rPr lang="ru-RU" dirty="0"/>
            </a:br>
            <a:r>
              <a:rPr lang="ru-RU" dirty="0"/>
              <a:t>  - учет субъективного опыта учащихся при выборе траектории обучения;</a:t>
            </a:r>
            <a:br>
              <a:rPr lang="ru-RU" dirty="0"/>
            </a:br>
            <a:r>
              <a:rPr lang="ru-RU" dirty="0"/>
              <a:t>  - целенаправленное развитие рефлексии (познавательной, социальной, психологической).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028342"/>
            <a:ext cx="64087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</a:t>
            </a:r>
            <a:r>
              <a:rPr lang="ru-RU" sz="2000" dirty="0" err="1"/>
              <a:t>Компетентностный</a:t>
            </a:r>
            <a:r>
              <a:rPr lang="ru-RU" sz="2000" dirty="0"/>
              <a:t> подход вносит новое в образовательный процесс, в первую очередь с точки зрения необходимости тщательного анализа содержания образования, структуры, пересмотра форм и разработки новых методик. </a:t>
            </a:r>
            <a:r>
              <a:rPr lang="ru-RU" sz="2000" dirty="0">
                <a:solidFill>
                  <a:srgbClr val="C00000"/>
                </a:solidFill>
              </a:rPr>
              <a:t>Но следует понять, что подлинно инновационным обучение становится не в результате смены самой по себе информационной технологии, а на основе </a:t>
            </a:r>
            <a:r>
              <a:rPr lang="ru-RU" sz="2000" dirty="0">
                <a:solidFill>
                  <a:srgbClr val="0070C0"/>
                </a:solidFill>
              </a:rPr>
              <a:t>развития новых стратегий образования</a:t>
            </a:r>
            <a:r>
              <a:rPr lang="ru-RU" sz="2000" dirty="0">
                <a:solidFill>
                  <a:srgbClr val="C00000"/>
                </a:solidFill>
              </a:rPr>
              <a:t>, которые прошли </a:t>
            </a:r>
            <a:r>
              <a:rPr lang="ru-RU" sz="2000" dirty="0">
                <a:solidFill>
                  <a:srgbClr val="7030A0"/>
                </a:solidFill>
              </a:rPr>
              <a:t>путь от полного игнорирования самого факта личностной позиции </a:t>
            </a:r>
            <a:r>
              <a:rPr lang="ru-RU" sz="2000" dirty="0">
                <a:solidFill>
                  <a:srgbClr val="C00000"/>
                </a:solidFill>
              </a:rPr>
              <a:t>обучающегося перед целью «усвоения знаний» - </a:t>
            </a:r>
            <a:r>
              <a:rPr lang="ru-RU" sz="2000" dirty="0">
                <a:solidFill>
                  <a:srgbClr val="7030A0"/>
                </a:solidFill>
              </a:rPr>
              <a:t>к признанию способности к самоорганизации познания и утверждения ценности развития индивидуальности.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628800"/>
            <a:ext cx="4680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Niko</a:t>
            </a:r>
            <a:endParaRPr lang="en-US" sz="4800" dirty="0" smtClean="0"/>
          </a:p>
          <a:p>
            <a:r>
              <a:rPr lang="en-US" sz="4800" dirty="0" smtClean="0"/>
              <a:t>Pisa</a:t>
            </a:r>
          </a:p>
          <a:p>
            <a:r>
              <a:rPr lang="en-US" sz="4800" dirty="0" err="1" smtClean="0"/>
              <a:t>Timss</a:t>
            </a:r>
            <a:endParaRPr lang="en-US" sz="4800" dirty="0" smtClean="0"/>
          </a:p>
          <a:p>
            <a:r>
              <a:rPr lang="en-US" sz="4800" dirty="0" err="1" smtClean="0"/>
              <a:t>Pirls</a:t>
            </a:r>
            <a:endParaRPr lang="ru-RU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</TotalTime>
  <Words>78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Мухомор</dc:creator>
  <cp:lastModifiedBy>Ирина</cp:lastModifiedBy>
  <cp:revision>7</cp:revision>
  <dcterms:created xsi:type="dcterms:W3CDTF">2016-11-23T10:35:18Z</dcterms:created>
  <dcterms:modified xsi:type="dcterms:W3CDTF">2019-09-03T17:55:12Z</dcterms:modified>
</cp:coreProperties>
</file>