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96" r:id="rId1"/>
  </p:sldMasterIdLst>
  <p:notesMasterIdLst>
    <p:notesMasterId r:id="rId25"/>
  </p:notesMasterIdLst>
  <p:sldIdLst>
    <p:sldId id="300" r:id="rId2"/>
    <p:sldId id="341" r:id="rId3"/>
    <p:sldId id="336" r:id="rId4"/>
    <p:sldId id="337" r:id="rId5"/>
    <p:sldId id="303" r:id="rId6"/>
    <p:sldId id="313" r:id="rId7"/>
    <p:sldId id="273" r:id="rId8"/>
    <p:sldId id="279" r:id="rId9"/>
    <p:sldId id="277" r:id="rId10"/>
    <p:sldId id="288" r:id="rId11"/>
    <p:sldId id="281" r:id="rId12"/>
    <p:sldId id="324" r:id="rId13"/>
    <p:sldId id="326" r:id="rId14"/>
    <p:sldId id="327" r:id="rId15"/>
    <p:sldId id="325" r:id="rId16"/>
    <p:sldId id="287" r:id="rId17"/>
    <p:sldId id="332" r:id="rId18"/>
    <p:sldId id="333" r:id="rId19"/>
    <p:sldId id="334" r:id="rId20"/>
    <p:sldId id="335" r:id="rId21"/>
    <p:sldId id="289" r:id="rId22"/>
    <p:sldId id="331" r:id="rId23"/>
    <p:sldId id="34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28528-8253-40E3-A124-5E6F94866E5B}" type="datetimeFigureOut">
              <a:rPr lang="ru-RU" smtClean="0"/>
              <a:t>19.10.2019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36727-A681-471C-AE84-D9CDD3AA1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661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36727-A681-471C-AE84-D9CDD3AA197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003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DDB3D9F-6145-4BB5-8F3D-7E416EB237AF}" type="slidenum">
              <a:rPr lang="ru-RU" sz="1200">
                <a:latin typeface="Times New Roman" pitchFamily="18" charset="0"/>
              </a:rPr>
              <a:pPr eaLnBrk="1" hangingPunct="1"/>
              <a:t>19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0D1053C-1922-4B78-AE48-A60B61F64341}" type="slidenum">
              <a:rPr lang="ru-RU" sz="1200">
                <a:latin typeface="Times New Roman" pitchFamily="18" charset="0"/>
              </a:rPr>
              <a:pPr eaLnBrk="1" hangingPunct="1"/>
              <a:t>20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81F8E-D28F-44BC-BA63-93996E41CFCA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57C3E-DD04-4698-BBFD-BE28E0408FA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E238F-16D1-427B-A9F3-9EDF88EA143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BB957-93CF-4012-BB3C-D8AEA2DC8CF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CE05D-6BFA-40B3-9F4B-B015D50471FE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D51466-58C8-46E3-BE3F-0ACCED577B3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B1E3C-59E3-4704-A46E-8687AF158779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19A8C2-6E41-49A7-AEC6-2351E4AD7688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43726B-C9E1-46DE-A616-5BC2E8B5FBC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80042-29DF-4A5C-A5F7-27093FF2E42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965BA-4676-4AEE-A088-9BB80DA3FCB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F85DC2-EB60-41EE-B728-342488D5E6E6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7" r:id="rId1"/>
    <p:sldLayoutId id="2147484498" r:id="rId2"/>
    <p:sldLayoutId id="2147484499" r:id="rId3"/>
    <p:sldLayoutId id="2147484500" r:id="rId4"/>
    <p:sldLayoutId id="2147484501" r:id="rId5"/>
    <p:sldLayoutId id="2147484502" r:id="rId6"/>
    <p:sldLayoutId id="2147484503" r:id="rId7"/>
    <p:sldLayoutId id="2147484504" r:id="rId8"/>
    <p:sldLayoutId id="2147484505" r:id="rId9"/>
    <p:sldLayoutId id="2147484506" r:id="rId10"/>
    <p:sldLayoutId id="21474845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196752"/>
            <a:ext cx="8786874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i="1" dirty="0">
                <a:solidFill>
                  <a:schemeClr val="bg2">
                    <a:lumMod val="50000"/>
                  </a:schemeClr>
                </a:solidFill>
              </a:rPr>
              <a:t>Линейная функция  на уроке и не только</a:t>
            </a:r>
            <a:endParaRPr lang="ru-RU" sz="701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4048" y="5157192"/>
            <a:ext cx="3576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Манеева</a:t>
            </a:r>
            <a:r>
              <a:rPr lang="ru-RU" dirty="0" smtClean="0"/>
              <a:t> И.А. учитель математики</a:t>
            </a:r>
          </a:p>
          <a:p>
            <a:r>
              <a:rPr lang="ru-RU" dirty="0" smtClean="0"/>
              <a:t>МБОУ СОШ №5  г. Вязьма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49989" y="6268670"/>
            <a:ext cx="772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2017г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492099" y="4540478"/>
            <a:ext cx="3315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Урок обобщающего повторения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2663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3"/>
          <p:cNvSpPr>
            <a:spLocks noChangeShapeType="1"/>
          </p:cNvSpPr>
          <p:nvPr/>
        </p:nvSpPr>
        <p:spPr bwMode="auto">
          <a:xfrm>
            <a:off x="228600" y="152400"/>
            <a:ext cx="0" cy="640080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>
            <a:off x="8915400" y="152400"/>
            <a:ext cx="0" cy="640080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 rot="5400000">
            <a:off x="4572000" y="2209800"/>
            <a:ext cx="0" cy="868680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 rot="5400000">
            <a:off x="4572000" y="-4191000"/>
            <a:ext cx="0" cy="868680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grpSp>
        <p:nvGrpSpPr>
          <p:cNvPr id="12346" name="Group 58"/>
          <p:cNvGrpSpPr>
            <a:grpSpLocks/>
          </p:cNvGrpSpPr>
          <p:nvPr/>
        </p:nvGrpSpPr>
        <p:grpSpPr bwMode="auto">
          <a:xfrm>
            <a:off x="685800" y="381000"/>
            <a:ext cx="3200400" cy="3581400"/>
            <a:chOff x="3120" y="1152"/>
            <a:chExt cx="2352" cy="2832"/>
          </a:xfrm>
        </p:grpSpPr>
        <p:sp>
          <p:nvSpPr>
            <p:cNvPr id="13363" name="Rectangle 9"/>
            <p:cNvSpPr>
              <a:spLocks noChangeArrowheads="1"/>
            </p:cNvSpPr>
            <p:nvPr/>
          </p:nvSpPr>
          <p:spPr bwMode="auto">
            <a:xfrm>
              <a:off x="3120" y="1152"/>
              <a:ext cx="2352" cy="28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64" name="Line 10"/>
            <p:cNvSpPr>
              <a:spLocks noChangeShapeType="1"/>
            </p:cNvSpPr>
            <p:nvPr/>
          </p:nvSpPr>
          <p:spPr bwMode="auto">
            <a:xfrm>
              <a:off x="3120" y="186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65" name="Line 11"/>
            <p:cNvSpPr>
              <a:spLocks noChangeShapeType="1"/>
            </p:cNvSpPr>
            <p:nvPr/>
          </p:nvSpPr>
          <p:spPr bwMode="auto">
            <a:xfrm>
              <a:off x="3120" y="2080"/>
              <a:ext cx="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66" name="Line 12"/>
            <p:cNvSpPr>
              <a:spLocks noChangeShapeType="1"/>
            </p:cNvSpPr>
            <p:nvPr/>
          </p:nvSpPr>
          <p:spPr bwMode="auto">
            <a:xfrm>
              <a:off x="3120" y="229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67" name="Line 13"/>
            <p:cNvSpPr>
              <a:spLocks noChangeShapeType="1"/>
            </p:cNvSpPr>
            <p:nvPr/>
          </p:nvSpPr>
          <p:spPr bwMode="auto">
            <a:xfrm>
              <a:off x="3120" y="250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68" name="Line 14"/>
            <p:cNvSpPr>
              <a:spLocks noChangeShapeType="1"/>
            </p:cNvSpPr>
            <p:nvPr/>
          </p:nvSpPr>
          <p:spPr bwMode="auto">
            <a:xfrm>
              <a:off x="3120" y="293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69" name="Line 15"/>
            <p:cNvSpPr>
              <a:spLocks noChangeShapeType="1"/>
            </p:cNvSpPr>
            <p:nvPr/>
          </p:nvSpPr>
          <p:spPr bwMode="auto">
            <a:xfrm>
              <a:off x="3120" y="272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70" name="Line 16"/>
            <p:cNvSpPr>
              <a:spLocks noChangeShapeType="1"/>
            </p:cNvSpPr>
            <p:nvPr/>
          </p:nvSpPr>
          <p:spPr bwMode="auto">
            <a:xfrm>
              <a:off x="3120" y="331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71" name="Line 17"/>
            <p:cNvSpPr>
              <a:spLocks noChangeShapeType="1"/>
            </p:cNvSpPr>
            <p:nvPr/>
          </p:nvSpPr>
          <p:spPr bwMode="auto">
            <a:xfrm>
              <a:off x="3120" y="350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72" name="Line 18"/>
            <p:cNvSpPr>
              <a:spLocks noChangeShapeType="1"/>
            </p:cNvSpPr>
            <p:nvPr/>
          </p:nvSpPr>
          <p:spPr bwMode="auto">
            <a:xfrm>
              <a:off x="3120" y="1651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73" name="Line 19"/>
            <p:cNvSpPr>
              <a:spLocks noChangeShapeType="1"/>
            </p:cNvSpPr>
            <p:nvPr/>
          </p:nvSpPr>
          <p:spPr bwMode="auto">
            <a:xfrm>
              <a:off x="3120" y="1437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74" name="Line 20"/>
            <p:cNvSpPr>
              <a:spLocks noChangeShapeType="1"/>
            </p:cNvSpPr>
            <p:nvPr/>
          </p:nvSpPr>
          <p:spPr bwMode="auto">
            <a:xfrm flipH="1">
              <a:off x="4176" y="1152"/>
              <a:ext cx="0" cy="25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75" name="Line 21"/>
            <p:cNvSpPr>
              <a:spLocks noChangeShapeType="1"/>
            </p:cNvSpPr>
            <p:nvPr/>
          </p:nvSpPr>
          <p:spPr bwMode="auto">
            <a:xfrm rot="5400000">
              <a:off x="4272" y="1584"/>
              <a:ext cx="0" cy="230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76" name="Line 23"/>
            <p:cNvSpPr>
              <a:spLocks noChangeShapeType="1"/>
            </p:cNvSpPr>
            <p:nvPr/>
          </p:nvSpPr>
          <p:spPr bwMode="auto">
            <a:xfrm flipV="1">
              <a:off x="4368" y="115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77" name="Line 24"/>
            <p:cNvSpPr>
              <a:spLocks noChangeShapeType="1"/>
            </p:cNvSpPr>
            <p:nvPr/>
          </p:nvSpPr>
          <p:spPr bwMode="auto">
            <a:xfrm flipV="1">
              <a:off x="4560" y="115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78" name="Line 25"/>
            <p:cNvSpPr>
              <a:spLocks noChangeShapeType="1"/>
            </p:cNvSpPr>
            <p:nvPr/>
          </p:nvSpPr>
          <p:spPr bwMode="auto">
            <a:xfrm flipV="1">
              <a:off x="4752" y="115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79" name="Line 26"/>
            <p:cNvSpPr>
              <a:spLocks noChangeShapeType="1"/>
            </p:cNvSpPr>
            <p:nvPr/>
          </p:nvSpPr>
          <p:spPr bwMode="auto">
            <a:xfrm flipV="1">
              <a:off x="4944" y="115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80" name="Line 27"/>
            <p:cNvSpPr>
              <a:spLocks noChangeShapeType="1"/>
            </p:cNvSpPr>
            <p:nvPr/>
          </p:nvSpPr>
          <p:spPr bwMode="auto">
            <a:xfrm flipH="1" flipV="1">
              <a:off x="5136" y="115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81" name="Line 28"/>
            <p:cNvSpPr>
              <a:spLocks noChangeShapeType="1"/>
            </p:cNvSpPr>
            <p:nvPr/>
          </p:nvSpPr>
          <p:spPr bwMode="auto">
            <a:xfrm flipV="1">
              <a:off x="5328" y="115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82" name="Line 29"/>
            <p:cNvSpPr>
              <a:spLocks noChangeShapeType="1"/>
            </p:cNvSpPr>
            <p:nvPr/>
          </p:nvSpPr>
          <p:spPr bwMode="auto">
            <a:xfrm flipH="1" flipV="1">
              <a:off x="3792" y="115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83" name="Line 30"/>
            <p:cNvSpPr>
              <a:spLocks noChangeShapeType="1"/>
            </p:cNvSpPr>
            <p:nvPr/>
          </p:nvSpPr>
          <p:spPr bwMode="auto">
            <a:xfrm flipH="1" flipV="1">
              <a:off x="3216" y="115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84" name="Text Box 31"/>
            <p:cNvSpPr txBox="1">
              <a:spLocks noChangeArrowheads="1"/>
            </p:cNvSpPr>
            <p:nvPr/>
          </p:nvSpPr>
          <p:spPr bwMode="auto">
            <a:xfrm>
              <a:off x="5136" y="2736"/>
              <a:ext cx="249" cy="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b="1" i="1">
                  <a:solidFill>
                    <a:srgbClr val="3333CC"/>
                  </a:solidFill>
                </a:rPr>
                <a:t>х</a:t>
              </a:r>
            </a:p>
          </p:txBody>
        </p:sp>
        <p:sp>
          <p:nvSpPr>
            <p:cNvPr id="13385" name="Text Box 33"/>
            <p:cNvSpPr txBox="1">
              <a:spLocks noChangeArrowheads="1"/>
            </p:cNvSpPr>
            <p:nvPr/>
          </p:nvSpPr>
          <p:spPr bwMode="auto">
            <a:xfrm>
              <a:off x="3985" y="2689"/>
              <a:ext cx="18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sz="1800" b="1">
                  <a:solidFill>
                    <a:srgbClr val="2BAB2B"/>
                  </a:solidFill>
                </a:rPr>
                <a:t>0</a:t>
              </a:r>
            </a:p>
          </p:txBody>
        </p:sp>
        <p:sp>
          <p:nvSpPr>
            <p:cNvPr id="13386" name="Line 35"/>
            <p:cNvSpPr>
              <a:spLocks noChangeShapeType="1"/>
            </p:cNvSpPr>
            <p:nvPr/>
          </p:nvSpPr>
          <p:spPr bwMode="auto">
            <a:xfrm>
              <a:off x="4179" y="2080"/>
              <a:ext cx="12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87" name="Line 39"/>
            <p:cNvSpPr>
              <a:spLocks noChangeShapeType="1"/>
            </p:cNvSpPr>
            <p:nvPr/>
          </p:nvSpPr>
          <p:spPr bwMode="auto">
            <a:xfrm>
              <a:off x="3992" y="2080"/>
              <a:ext cx="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88" name="Text Box 40"/>
            <p:cNvSpPr txBox="1">
              <a:spLocks noChangeArrowheads="1"/>
            </p:cNvSpPr>
            <p:nvPr/>
          </p:nvSpPr>
          <p:spPr bwMode="auto">
            <a:xfrm>
              <a:off x="3936" y="1152"/>
              <a:ext cx="240" cy="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b="1" i="1">
                  <a:solidFill>
                    <a:srgbClr val="3333CC"/>
                  </a:solidFill>
                </a:rPr>
                <a:t>у</a:t>
              </a:r>
            </a:p>
          </p:txBody>
        </p:sp>
        <p:sp>
          <p:nvSpPr>
            <p:cNvPr id="13389" name="Line 41"/>
            <p:cNvSpPr>
              <a:spLocks noChangeShapeType="1"/>
            </p:cNvSpPr>
            <p:nvPr/>
          </p:nvSpPr>
          <p:spPr bwMode="auto">
            <a:xfrm>
              <a:off x="3120" y="369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90" name="Line 42"/>
            <p:cNvSpPr>
              <a:spLocks noChangeShapeType="1"/>
            </p:cNvSpPr>
            <p:nvPr/>
          </p:nvSpPr>
          <p:spPr bwMode="auto">
            <a:xfrm>
              <a:off x="3120" y="3888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91" name="Line 43"/>
            <p:cNvSpPr>
              <a:spLocks noChangeShapeType="1"/>
            </p:cNvSpPr>
            <p:nvPr/>
          </p:nvSpPr>
          <p:spPr bwMode="auto">
            <a:xfrm>
              <a:off x="3408" y="115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92" name="Line 44"/>
            <p:cNvSpPr>
              <a:spLocks noChangeShapeType="1"/>
            </p:cNvSpPr>
            <p:nvPr/>
          </p:nvSpPr>
          <p:spPr bwMode="auto">
            <a:xfrm>
              <a:off x="3600" y="115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93" name="Line 47"/>
            <p:cNvSpPr>
              <a:spLocks noChangeShapeType="1"/>
            </p:cNvSpPr>
            <p:nvPr/>
          </p:nvSpPr>
          <p:spPr bwMode="auto">
            <a:xfrm>
              <a:off x="3120" y="3120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94" name="Line 50"/>
            <p:cNvSpPr>
              <a:spLocks noChangeShapeType="1"/>
            </p:cNvSpPr>
            <p:nvPr/>
          </p:nvSpPr>
          <p:spPr bwMode="auto">
            <a:xfrm>
              <a:off x="3984" y="115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95" name="Line 51"/>
            <p:cNvSpPr>
              <a:spLocks noChangeShapeType="1"/>
            </p:cNvSpPr>
            <p:nvPr/>
          </p:nvSpPr>
          <p:spPr bwMode="auto">
            <a:xfrm>
              <a:off x="4176" y="36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96" name="Line 52"/>
            <p:cNvSpPr>
              <a:spLocks noChangeShapeType="1"/>
            </p:cNvSpPr>
            <p:nvPr/>
          </p:nvSpPr>
          <p:spPr bwMode="auto">
            <a:xfrm rot="687553" flipV="1">
              <a:off x="3307" y="1434"/>
              <a:ext cx="1824" cy="16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97" name="Line 53"/>
            <p:cNvSpPr>
              <a:spLocks noChangeShapeType="1"/>
            </p:cNvSpPr>
            <p:nvPr/>
          </p:nvSpPr>
          <p:spPr bwMode="auto">
            <a:xfrm flipV="1">
              <a:off x="3504" y="2208"/>
              <a:ext cx="52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98" name="Freeform 54"/>
            <p:cNvSpPr>
              <a:spLocks/>
            </p:cNvSpPr>
            <p:nvPr/>
          </p:nvSpPr>
          <p:spPr bwMode="auto">
            <a:xfrm>
              <a:off x="3744" y="2544"/>
              <a:ext cx="112" cy="192"/>
            </a:xfrm>
            <a:custGeom>
              <a:avLst/>
              <a:gdLst>
                <a:gd name="T0" fmla="*/ 0 w 112"/>
                <a:gd name="T1" fmla="*/ 0 h 192"/>
                <a:gd name="T2" fmla="*/ 96 w 112"/>
                <a:gd name="T3" fmla="*/ 48 h 192"/>
                <a:gd name="T4" fmla="*/ 96 w 112"/>
                <a:gd name="T5" fmla="*/ 192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2" h="192">
                  <a:moveTo>
                    <a:pt x="0" y="0"/>
                  </a:moveTo>
                  <a:cubicBezTo>
                    <a:pt x="40" y="8"/>
                    <a:pt x="80" y="16"/>
                    <a:pt x="96" y="48"/>
                  </a:cubicBezTo>
                  <a:cubicBezTo>
                    <a:pt x="112" y="80"/>
                    <a:pt x="96" y="168"/>
                    <a:pt x="96" y="19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99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99" name="Freeform 55"/>
            <p:cNvSpPr>
              <a:spLocks/>
            </p:cNvSpPr>
            <p:nvPr/>
          </p:nvSpPr>
          <p:spPr bwMode="auto">
            <a:xfrm>
              <a:off x="3792" y="2496"/>
              <a:ext cx="144" cy="240"/>
            </a:xfrm>
            <a:custGeom>
              <a:avLst/>
              <a:gdLst>
                <a:gd name="T0" fmla="*/ 0 w 112"/>
                <a:gd name="T1" fmla="*/ 0 h 192"/>
                <a:gd name="T2" fmla="*/ 123 w 112"/>
                <a:gd name="T3" fmla="*/ 60 h 192"/>
                <a:gd name="T4" fmla="*/ 123 w 112"/>
                <a:gd name="T5" fmla="*/ 240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2" h="192">
                  <a:moveTo>
                    <a:pt x="0" y="0"/>
                  </a:moveTo>
                  <a:cubicBezTo>
                    <a:pt x="40" y="8"/>
                    <a:pt x="80" y="16"/>
                    <a:pt x="96" y="48"/>
                  </a:cubicBezTo>
                  <a:cubicBezTo>
                    <a:pt x="112" y="80"/>
                    <a:pt x="96" y="168"/>
                    <a:pt x="96" y="19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99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400" name="WordArt 57"/>
            <p:cNvSpPr>
              <a:spLocks noChangeArrowheads="1" noChangeShapeType="1" noTextEdit="1"/>
            </p:cNvSpPr>
            <p:nvPr/>
          </p:nvSpPr>
          <p:spPr bwMode="auto">
            <a:xfrm rot="-1932744">
              <a:off x="4272" y="2064"/>
              <a:ext cx="912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972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y = kx + m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 (k &gt; 0)</a:t>
              </a:r>
              <a:endParaRPr lang="ru-RU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2388" name="Group 100"/>
          <p:cNvGrpSpPr>
            <a:grpSpLocks/>
          </p:cNvGrpSpPr>
          <p:nvPr/>
        </p:nvGrpSpPr>
        <p:grpSpPr bwMode="auto">
          <a:xfrm>
            <a:off x="5334000" y="381000"/>
            <a:ext cx="3200400" cy="3581400"/>
            <a:chOff x="3312" y="192"/>
            <a:chExt cx="2016" cy="2256"/>
          </a:xfrm>
        </p:grpSpPr>
        <p:sp>
          <p:nvSpPr>
            <p:cNvPr id="13325" name="Rectangle 60"/>
            <p:cNvSpPr>
              <a:spLocks noChangeArrowheads="1"/>
            </p:cNvSpPr>
            <p:nvPr/>
          </p:nvSpPr>
          <p:spPr bwMode="auto">
            <a:xfrm>
              <a:off x="3312" y="192"/>
              <a:ext cx="2016" cy="225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26" name="Line 61"/>
            <p:cNvSpPr>
              <a:spLocks noChangeShapeType="1"/>
            </p:cNvSpPr>
            <p:nvPr/>
          </p:nvSpPr>
          <p:spPr bwMode="auto">
            <a:xfrm>
              <a:off x="3312" y="761"/>
              <a:ext cx="1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27" name="Line 62"/>
            <p:cNvSpPr>
              <a:spLocks noChangeShapeType="1"/>
            </p:cNvSpPr>
            <p:nvPr/>
          </p:nvSpPr>
          <p:spPr bwMode="auto">
            <a:xfrm>
              <a:off x="3312" y="931"/>
              <a:ext cx="7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28" name="Line 63"/>
            <p:cNvSpPr>
              <a:spLocks noChangeShapeType="1"/>
            </p:cNvSpPr>
            <p:nvPr/>
          </p:nvSpPr>
          <p:spPr bwMode="auto">
            <a:xfrm>
              <a:off x="3312" y="1102"/>
              <a:ext cx="1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29" name="Line 64"/>
            <p:cNvSpPr>
              <a:spLocks noChangeShapeType="1"/>
            </p:cNvSpPr>
            <p:nvPr/>
          </p:nvSpPr>
          <p:spPr bwMode="auto">
            <a:xfrm>
              <a:off x="3312" y="1272"/>
              <a:ext cx="1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30" name="Line 65"/>
            <p:cNvSpPr>
              <a:spLocks noChangeShapeType="1"/>
            </p:cNvSpPr>
            <p:nvPr/>
          </p:nvSpPr>
          <p:spPr bwMode="auto">
            <a:xfrm>
              <a:off x="3312" y="1613"/>
              <a:ext cx="1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31" name="Line 66"/>
            <p:cNvSpPr>
              <a:spLocks noChangeShapeType="1"/>
            </p:cNvSpPr>
            <p:nvPr/>
          </p:nvSpPr>
          <p:spPr bwMode="auto">
            <a:xfrm>
              <a:off x="3312" y="1443"/>
              <a:ext cx="1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32" name="Line 67"/>
            <p:cNvSpPr>
              <a:spLocks noChangeShapeType="1"/>
            </p:cNvSpPr>
            <p:nvPr/>
          </p:nvSpPr>
          <p:spPr bwMode="auto">
            <a:xfrm>
              <a:off x="3312" y="1913"/>
              <a:ext cx="1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33" name="Line 68"/>
            <p:cNvSpPr>
              <a:spLocks noChangeShapeType="1"/>
            </p:cNvSpPr>
            <p:nvPr/>
          </p:nvSpPr>
          <p:spPr bwMode="auto">
            <a:xfrm>
              <a:off x="3312" y="2066"/>
              <a:ext cx="1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34" name="Line 69"/>
            <p:cNvSpPr>
              <a:spLocks noChangeShapeType="1"/>
            </p:cNvSpPr>
            <p:nvPr/>
          </p:nvSpPr>
          <p:spPr bwMode="auto">
            <a:xfrm>
              <a:off x="3312" y="590"/>
              <a:ext cx="1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35" name="Line 70"/>
            <p:cNvSpPr>
              <a:spLocks noChangeShapeType="1"/>
            </p:cNvSpPr>
            <p:nvPr/>
          </p:nvSpPr>
          <p:spPr bwMode="auto">
            <a:xfrm>
              <a:off x="3312" y="419"/>
              <a:ext cx="1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36" name="Line 71"/>
            <p:cNvSpPr>
              <a:spLocks noChangeShapeType="1"/>
            </p:cNvSpPr>
            <p:nvPr/>
          </p:nvSpPr>
          <p:spPr bwMode="auto">
            <a:xfrm flipH="1">
              <a:off x="4217" y="192"/>
              <a:ext cx="0" cy="202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37" name="Line 72"/>
            <p:cNvSpPr>
              <a:spLocks noChangeShapeType="1"/>
            </p:cNvSpPr>
            <p:nvPr/>
          </p:nvSpPr>
          <p:spPr bwMode="auto">
            <a:xfrm rot="5400000">
              <a:off x="4300" y="466"/>
              <a:ext cx="0" cy="197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38" name="Line 73"/>
            <p:cNvSpPr>
              <a:spLocks noChangeShapeType="1"/>
            </p:cNvSpPr>
            <p:nvPr/>
          </p:nvSpPr>
          <p:spPr bwMode="auto">
            <a:xfrm flipV="1">
              <a:off x="4382" y="192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39" name="Line 74"/>
            <p:cNvSpPr>
              <a:spLocks noChangeShapeType="1"/>
            </p:cNvSpPr>
            <p:nvPr/>
          </p:nvSpPr>
          <p:spPr bwMode="auto">
            <a:xfrm flipV="1">
              <a:off x="4546" y="192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40" name="Line 75"/>
            <p:cNvSpPr>
              <a:spLocks noChangeShapeType="1"/>
            </p:cNvSpPr>
            <p:nvPr/>
          </p:nvSpPr>
          <p:spPr bwMode="auto">
            <a:xfrm flipV="1">
              <a:off x="4711" y="192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41" name="Line 76"/>
            <p:cNvSpPr>
              <a:spLocks noChangeShapeType="1"/>
            </p:cNvSpPr>
            <p:nvPr/>
          </p:nvSpPr>
          <p:spPr bwMode="auto">
            <a:xfrm flipV="1">
              <a:off x="4875" y="192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42" name="Line 77"/>
            <p:cNvSpPr>
              <a:spLocks noChangeShapeType="1"/>
            </p:cNvSpPr>
            <p:nvPr/>
          </p:nvSpPr>
          <p:spPr bwMode="auto">
            <a:xfrm flipH="1" flipV="1">
              <a:off x="5040" y="192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43" name="Line 78"/>
            <p:cNvSpPr>
              <a:spLocks noChangeShapeType="1"/>
            </p:cNvSpPr>
            <p:nvPr/>
          </p:nvSpPr>
          <p:spPr bwMode="auto">
            <a:xfrm flipV="1">
              <a:off x="5205" y="192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44" name="Line 79"/>
            <p:cNvSpPr>
              <a:spLocks noChangeShapeType="1"/>
            </p:cNvSpPr>
            <p:nvPr/>
          </p:nvSpPr>
          <p:spPr bwMode="auto">
            <a:xfrm flipH="1" flipV="1">
              <a:off x="3888" y="192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45" name="Line 80"/>
            <p:cNvSpPr>
              <a:spLocks noChangeShapeType="1"/>
            </p:cNvSpPr>
            <p:nvPr/>
          </p:nvSpPr>
          <p:spPr bwMode="auto">
            <a:xfrm flipH="1" flipV="1">
              <a:off x="3394" y="192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46" name="Text Box 81"/>
            <p:cNvSpPr txBox="1">
              <a:spLocks noChangeArrowheads="1"/>
            </p:cNvSpPr>
            <p:nvPr/>
          </p:nvSpPr>
          <p:spPr bwMode="auto">
            <a:xfrm>
              <a:off x="5040" y="1454"/>
              <a:ext cx="2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b="1" i="1">
                  <a:solidFill>
                    <a:srgbClr val="3333CC"/>
                  </a:solidFill>
                </a:rPr>
                <a:t>х</a:t>
              </a:r>
            </a:p>
          </p:txBody>
        </p:sp>
        <p:sp>
          <p:nvSpPr>
            <p:cNvPr id="13347" name="Text Box 82"/>
            <p:cNvSpPr txBox="1">
              <a:spLocks noChangeArrowheads="1"/>
            </p:cNvSpPr>
            <p:nvPr/>
          </p:nvSpPr>
          <p:spPr bwMode="auto">
            <a:xfrm>
              <a:off x="4053" y="1416"/>
              <a:ext cx="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sz="1800" b="1">
                  <a:solidFill>
                    <a:srgbClr val="2BAB2B"/>
                  </a:solidFill>
                </a:rPr>
                <a:t>0</a:t>
              </a:r>
            </a:p>
          </p:txBody>
        </p:sp>
        <p:sp>
          <p:nvSpPr>
            <p:cNvPr id="13348" name="Line 83"/>
            <p:cNvSpPr>
              <a:spLocks noChangeShapeType="1"/>
            </p:cNvSpPr>
            <p:nvPr/>
          </p:nvSpPr>
          <p:spPr bwMode="auto">
            <a:xfrm>
              <a:off x="4220" y="931"/>
              <a:ext cx="10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49" name="Line 84"/>
            <p:cNvSpPr>
              <a:spLocks noChangeShapeType="1"/>
            </p:cNvSpPr>
            <p:nvPr/>
          </p:nvSpPr>
          <p:spPr bwMode="auto">
            <a:xfrm>
              <a:off x="4059" y="931"/>
              <a:ext cx="1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50" name="Text Box 85"/>
            <p:cNvSpPr txBox="1">
              <a:spLocks noChangeArrowheads="1"/>
            </p:cNvSpPr>
            <p:nvPr/>
          </p:nvSpPr>
          <p:spPr bwMode="auto">
            <a:xfrm>
              <a:off x="4011" y="192"/>
              <a:ext cx="2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b="1" i="1">
                  <a:solidFill>
                    <a:srgbClr val="3333CC"/>
                  </a:solidFill>
                </a:rPr>
                <a:t>у</a:t>
              </a:r>
            </a:p>
          </p:txBody>
        </p:sp>
        <p:sp>
          <p:nvSpPr>
            <p:cNvPr id="13351" name="Line 86"/>
            <p:cNvSpPr>
              <a:spLocks noChangeShapeType="1"/>
            </p:cNvSpPr>
            <p:nvPr/>
          </p:nvSpPr>
          <p:spPr bwMode="auto">
            <a:xfrm>
              <a:off x="3312" y="2219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52" name="Line 87"/>
            <p:cNvSpPr>
              <a:spLocks noChangeShapeType="1"/>
            </p:cNvSpPr>
            <p:nvPr/>
          </p:nvSpPr>
          <p:spPr bwMode="auto">
            <a:xfrm>
              <a:off x="3312" y="237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53" name="Line 88"/>
            <p:cNvSpPr>
              <a:spLocks noChangeShapeType="1"/>
            </p:cNvSpPr>
            <p:nvPr/>
          </p:nvSpPr>
          <p:spPr bwMode="auto">
            <a:xfrm>
              <a:off x="3559" y="192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54" name="Line 89"/>
            <p:cNvSpPr>
              <a:spLocks noChangeShapeType="1"/>
            </p:cNvSpPr>
            <p:nvPr/>
          </p:nvSpPr>
          <p:spPr bwMode="auto">
            <a:xfrm>
              <a:off x="3723" y="192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55" name="Line 90"/>
            <p:cNvSpPr>
              <a:spLocks noChangeShapeType="1"/>
            </p:cNvSpPr>
            <p:nvPr/>
          </p:nvSpPr>
          <p:spPr bwMode="auto">
            <a:xfrm>
              <a:off x="3312" y="176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56" name="Line 91"/>
            <p:cNvSpPr>
              <a:spLocks noChangeShapeType="1"/>
            </p:cNvSpPr>
            <p:nvPr/>
          </p:nvSpPr>
          <p:spPr bwMode="auto">
            <a:xfrm>
              <a:off x="4053" y="192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57" name="Line 92"/>
            <p:cNvSpPr>
              <a:spLocks noChangeShapeType="1"/>
            </p:cNvSpPr>
            <p:nvPr/>
          </p:nvSpPr>
          <p:spPr bwMode="auto">
            <a:xfrm>
              <a:off x="4217" y="2219"/>
              <a:ext cx="0" cy="2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58" name="Line 93"/>
            <p:cNvSpPr>
              <a:spLocks noChangeShapeType="1"/>
            </p:cNvSpPr>
            <p:nvPr/>
          </p:nvSpPr>
          <p:spPr bwMode="auto">
            <a:xfrm rot="5102345" flipV="1">
              <a:off x="3612" y="516"/>
              <a:ext cx="1564" cy="13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59" name="Line 94"/>
            <p:cNvSpPr>
              <a:spLocks noChangeShapeType="1"/>
            </p:cNvSpPr>
            <p:nvPr/>
          </p:nvSpPr>
          <p:spPr bwMode="auto">
            <a:xfrm rot="4375766" flipV="1">
              <a:off x="4208" y="928"/>
              <a:ext cx="453" cy="2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60" name="WordArt 97"/>
            <p:cNvSpPr>
              <a:spLocks noChangeArrowheads="1" noChangeShapeType="1" noTextEdit="1"/>
            </p:cNvSpPr>
            <p:nvPr/>
          </p:nvSpPr>
          <p:spPr bwMode="auto">
            <a:xfrm rot="2766567">
              <a:off x="3391" y="689"/>
              <a:ext cx="782" cy="26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972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y = kx + m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 (k &lt; 0)</a:t>
              </a:r>
              <a:endParaRPr lang="ru-RU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3361" name="Freeform 98"/>
            <p:cNvSpPr>
              <a:spLocks/>
            </p:cNvSpPr>
            <p:nvPr/>
          </p:nvSpPr>
          <p:spPr bwMode="auto">
            <a:xfrm>
              <a:off x="4608" y="1328"/>
              <a:ext cx="240" cy="112"/>
            </a:xfrm>
            <a:custGeom>
              <a:avLst/>
              <a:gdLst>
                <a:gd name="T0" fmla="*/ 0 w 240"/>
                <a:gd name="T1" fmla="*/ 16 h 112"/>
                <a:gd name="T2" fmla="*/ 144 w 240"/>
                <a:gd name="T3" fmla="*/ 16 h 112"/>
                <a:gd name="T4" fmla="*/ 240 w 240"/>
                <a:gd name="T5" fmla="*/ 112 h 1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0" h="112">
                  <a:moveTo>
                    <a:pt x="0" y="16"/>
                  </a:moveTo>
                  <a:cubicBezTo>
                    <a:pt x="52" y="8"/>
                    <a:pt x="104" y="0"/>
                    <a:pt x="144" y="16"/>
                  </a:cubicBezTo>
                  <a:cubicBezTo>
                    <a:pt x="184" y="32"/>
                    <a:pt x="224" y="96"/>
                    <a:pt x="240" y="11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99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3362" name="Freeform 99"/>
            <p:cNvSpPr>
              <a:spLocks/>
            </p:cNvSpPr>
            <p:nvPr/>
          </p:nvSpPr>
          <p:spPr bwMode="auto">
            <a:xfrm>
              <a:off x="4560" y="1296"/>
              <a:ext cx="336" cy="144"/>
            </a:xfrm>
            <a:custGeom>
              <a:avLst/>
              <a:gdLst>
                <a:gd name="T0" fmla="*/ 0 w 240"/>
                <a:gd name="T1" fmla="*/ 21 h 112"/>
                <a:gd name="T2" fmla="*/ 202 w 240"/>
                <a:gd name="T3" fmla="*/ 21 h 112"/>
                <a:gd name="T4" fmla="*/ 336 w 240"/>
                <a:gd name="T5" fmla="*/ 144 h 1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0" h="112">
                  <a:moveTo>
                    <a:pt x="0" y="16"/>
                  </a:moveTo>
                  <a:cubicBezTo>
                    <a:pt x="52" y="8"/>
                    <a:pt x="104" y="0"/>
                    <a:pt x="144" y="16"/>
                  </a:cubicBezTo>
                  <a:cubicBezTo>
                    <a:pt x="184" y="32"/>
                    <a:pt x="224" y="96"/>
                    <a:pt x="240" y="11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99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</p:grpSp>
      <p:sp>
        <p:nvSpPr>
          <p:cNvPr id="12389" name="Text Box 101"/>
          <p:cNvSpPr txBox="1">
            <a:spLocks noChangeArrowheads="1"/>
          </p:cNvSpPr>
          <p:nvPr/>
        </p:nvSpPr>
        <p:spPr bwMode="auto">
          <a:xfrm>
            <a:off x="533400" y="4419600"/>
            <a:ext cx="3733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800" i="1" dirty="0">
                <a:solidFill>
                  <a:srgbClr val="3333CC"/>
                </a:solidFill>
              </a:rPr>
              <a:t>если </a:t>
            </a:r>
            <a:r>
              <a:rPr lang="en-US" sz="2800" i="1" dirty="0">
                <a:solidFill>
                  <a:srgbClr val="3333CC"/>
                </a:solidFill>
              </a:rPr>
              <a:t>k</a:t>
            </a:r>
            <a:r>
              <a:rPr lang="ru-RU" sz="2800" i="1" dirty="0">
                <a:solidFill>
                  <a:srgbClr val="3333CC"/>
                </a:solidFill>
              </a:rPr>
              <a:t> </a:t>
            </a:r>
            <a:r>
              <a:rPr lang="en-US" sz="2800" dirty="0">
                <a:solidFill>
                  <a:srgbClr val="3333CC"/>
                </a:solidFill>
              </a:rPr>
              <a:t>&gt;</a:t>
            </a:r>
            <a:r>
              <a:rPr lang="ru-RU" sz="2800" dirty="0">
                <a:solidFill>
                  <a:srgbClr val="3333CC"/>
                </a:solidFill>
              </a:rPr>
              <a:t> 0, </a:t>
            </a:r>
            <a:r>
              <a:rPr lang="ru-RU" sz="2800" i="1" dirty="0">
                <a:solidFill>
                  <a:srgbClr val="3333CC"/>
                </a:solidFill>
              </a:rPr>
              <a:t>то линейная функция у = </a:t>
            </a:r>
            <a:r>
              <a:rPr lang="en-US" sz="2800" i="1" dirty="0" err="1">
                <a:solidFill>
                  <a:srgbClr val="3333CC"/>
                </a:solidFill>
              </a:rPr>
              <a:t>kx</a:t>
            </a:r>
            <a:r>
              <a:rPr lang="ru-RU" sz="2800" i="1" dirty="0">
                <a:solidFill>
                  <a:srgbClr val="3333CC"/>
                </a:solidFill>
              </a:rPr>
              <a:t> + </a:t>
            </a:r>
            <a:r>
              <a:rPr lang="en-US" sz="2800" i="1" dirty="0" smtClean="0">
                <a:solidFill>
                  <a:srgbClr val="3333CC"/>
                </a:solidFill>
              </a:rPr>
              <a:t>b</a:t>
            </a:r>
            <a:r>
              <a:rPr lang="ru-RU" sz="2800" i="1" dirty="0" smtClean="0">
                <a:solidFill>
                  <a:srgbClr val="3333CC"/>
                </a:solidFill>
              </a:rPr>
              <a:t> </a:t>
            </a:r>
            <a:r>
              <a:rPr lang="ru-RU" sz="2800" i="1" dirty="0">
                <a:solidFill>
                  <a:srgbClr val="3333CC"/>
                </a:solidFill>
              </a:rPr>
              <a:t>возрастает</a:t>
            </a: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4876800" y="4419600"/>
            <a:ext cx="3733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800" i="1" dirty="0">
                <a:solidFill>
                  <a:srgbClr val="3333CC"/>
                </a:solidFill>
              </a:rPr>
              <a:t>если </a:t>
            </a:r>
            <a:r>
              <a:rPr lang="en-US" sz="2800" i="1" dirty="0">
                <a:solidFill>
                  <a:srgbClr val="3333CC"/>
                </a:solidFill>
              </a:rPr>
              <a:t>k</a:t>
            </a:r>
            <a:r>
              <a:rPr lang="ru-RU" sz="2800" i="1" dirty="0">
                <a:solidFill>
                  <a:srgbClr val="3333CC"/>
                </a:solidFill>
              </a:rPr>
              <a:t> </a:t>
            </a:r>
            <a:r>
              <a:rPr lang="en-US" sz="2800" dirty="0">
                <a:solidFill>
                  <a:srgbClr val="3333CC"/>
                </a:solidFill>
              </a:rPr>
              <a:t>&lt;</a:t>
            </a:r>
            <a:r>
              <a:rPr lang="ru-RU" sz="2800" dirty="0">
                <a:solidFill>
                  <a:srgbClr val="3333CC"/>
                </a:solidFill>
              </a:rPr>
              <a:t> 0, </a:t>
            </a:r>
            <a:r>
              <a:rPr lang="ru-RU" sz="2800" i="1" dirty="0">
                <a:solidFill>
                  <a:srgbClr val="3333CC"/>
                </a:solidFill>
              </a:rPr>
              <a:t>то линейная функция у = </a:t>
            </a:r>
            <a:r>
              <a:rPr lang="en-US" sz="2800" i="1" dirty="0" err="1">
                <a:solidFill>
                  <a:srgbClr val="3333CC"/>
                </a:solidFill>
              </a:rPr>
              <a:t>kx</a:t>
            </a:r>
            <a:r>
              <a:rPr lang="ru-RU" sz="2800" i="1" dirty="0">
                <a:solidFill>
                  <a:srgbClr val="3333CC"/>
                </a:solidFill>
              </a:rPr>
              <a:t> </a:t>
            </a:r>
            <a:r>
              <a:rPr lang="ru-RU" sz="2800" i="1" dirty="0" smtClean="0">
                <a:solidFill>
                  <a:srgbClr val="3333CC"/>
                </a:solidFill>
              </a:rPr>
              <a:t>+</a:t>
            </a:r>
            <a:r>
              <a:rPr lang="en-US" sz="2800" i="1" dirty="0" smtClean="0">
                <a:solidFill>
                  <a:srgbClr val="3333CC"/>
                </a:solidFill>
              </a:rPr>
              <a:t>b</a:t>
            </a:r>
            <a:r>
              <a:rPr lang="ru-RU" sz="2800" i="1" dirty="0" smtClean="0">
                <a:solidFill>
                  <a:srgbClr val="3333CC"/>
                </a:solidFill>
              </a:rPr>
              <a:t> </a:t>
            </a:r>
            <a:r>
              <a:rPr lang="ru-RU" sz="2800" i="1" dirty="0">
                <a:solidFill>
                  <a:srgbClr val="3333CC"/>
                </a:solidFill>
              </a:rPr>
              <a:t>убывает</a:t>
            </a:r>
          </a:p>
        </p:txBody>
      </p:sp>
    </p:spTree>
    <p:extLst>
      <p:ext uri="{BB962C8B-B14F-4D97-AF65-F5344CB8AC3E}">
        <p14:creationId xmlns:p14="http://schemas.microsoft.com/office/powerpoint/2010/main" val="103131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9" grpId="0" autoUpdateAnimBg="0"/>
      <p:bldP spid="1239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ru-RU" b="1" dirty="0" smtClean="0">
                <a:solidFill>
                  <a:srgbClr val="009900"/>
                </a:solidFill>
              </a:rPr>
              <a:t>Ответ к заданию 4</a:t>
            </a:r>
          </a:p>
        </p:txBody>
      </p:sp>
      <p:pic>
        <p:nvPicPr>
          <p:cNvPr id="12292" name="Picture 8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757" y="731838"/>
            <a:ext cx="2961285" cy="3475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D:\Мои документы\рисунки\04020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92643"/>
            <a:ext cx="3985920" cy="263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F:\Открытый урок\img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58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42875"/>
            <a:ext cx="8404101" cy="981869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ru-RU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 каком рисунке изображён график линейной функции </a:t>
            </a:r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</a:t>
            </a:r>
            <a:r>
              <a:rPr lang="ru-RU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</a:t>
            </a:r>
            <a:r>
              <a:rPr lang="en-US" sz="28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kx</a:t>
            </a:r>
            <a:r>
              <a:rPr lang="ru-RU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 Ответ объяснить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524000"/>
            <a:ext cx="9144000" cy="5073351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dirty="0" smtClean="0"/>
              <a:t>1</a:t>
            </a:r>
            <a:r>
              <a:rPr lang="ru-RU" b="1" dirty="0" smtClean="0">
                <a:solidFill>
                  <a:schemeClr val="bg1"/>
                </a:solidFill>
              </a:rPr>
              <a:t>                                  </a:t>
            </a:r>
            <a:r>
              <a:rPr lang="ru-RU" b="1" dirty="0" smtClean="0"/>
              <a:t>2</a:t>
            </a:r>
            <a:r>
              <a:rPr lang="ru-RU" b="1" dirty="0" smtClean="0">
                <a:solidFill>
                  <a:schemeClr val="bg1"/>
                </a:solidFill>
              </a:rPr>
              <a:t>                                       </a:t>
            </a:r>
            <a:r>
              <a:rPr lang="ru-RU" b="1" dirty="0" smtClean="0"/>
              <a:t>3</a:t>
            </a:r>
          </a:p>
          <a:p>
            <a:pPr eaLnBrk="1" hangingPunct="1">
              <a:buFont typeface="Arial" charset="0"/>
              <a:buNone/>
            </a:pPr>
            <a:endParaRPr lang="ru-RU" b="1" dirty="0" smtClean="0">
              <a:solidFill>
                <a:srgbClr val="660033"/>
              </a:solidFill>
            </a:endParaRP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>
              <a:buFont typeface="Arial" charset="0"/>
              <a:buNone/>
            </a:pPr>
            <a:r>
              <a:rPr lang="ru-RU" dirty="0" smtClean="0"/>
              <a:t>                       </a:t>
            </a:r>
            <a:r>
              <a:rPr lang="ru-RU" b="1" dirty="0" smtClean="0"/>
              <a:t>4</a:t>
            </a:r>
            <a:r>
              <a:rPr lang="ru-RU" b="1" dirty="0" smtClean="0">
                <a:solidFill>
                  <a:schemeClr val="bg1"/>
                </a:solidFill>
              </a:rPr>
              <a:t>                                 </a:t>
            </a:r>
            <a:r>
              <a:rPr lang="en-US" b="1" dirty="0" smtClean="0">
                <a:solidFill>
                  <a:schemeClr val="bg1"/>
                </a:solidFill>
              </a:rPr>
              <a:t>      </a:t>
            </a:r>
            <a:r>
              <a:rPr lang="ru-RU" b="1" dirty="0" smtClean="0"/>
              <a:t>5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1676400" y="1752600"/>
            <a:ext cx="0" cy="2057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762000" y="2971800"/>
            <a:ext cx="22098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1116013" y="2133600"/>
            <a:ext cx="114300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5105400" y="1524000"/>
            <a:ext cx="0" cy="2286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191000" y="2895600"/>
            <a:ext cx="2286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4211638" y="2420938"/>
            <a:ext cx="22320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8229600" y="1447800"/>
            <a:ext cx="0" cy="2362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7239000" y="2895600"/>
            <a:ext cx="17526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V="1">
            <a:off x="1676400" y="4191000"/>
            <a:ext cx="0" cy="1981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685800" y="5334000"/>
            <a:ext cx="25146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V="1">
            <a:off x="990600" y="4648200"/>
            <a:ext cx="13716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7467600" y="3810000"/>
            <a:ext cx="0" cy="2362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6477000" y="5334000"/>
            <a:ext cx="2362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6372225" y="4724400"/>
            <a:ext cx="1439863" cy="14414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8" name="Freeform 19"/>
          <p:cNvSpPr>
            <a:spLocks/>
          </p:cNvSpPr>
          <p:nvPr/>
        </p:nvSpPr>
        <p:spPr bwMode="auto">
          <a:xfrm>
            <a:off x="7696200" y="1916113"/>
            <a:ext cx="1196975" cy="1657350"/>
          </a:xfrm>
          <a:custGeom>
            <a:avLst/>
            <a:gdLst>
              <a:gd name="T0" fmla="*/ 0 w 672"/>
              <a:gd name="T1" fmla="*/ 0 h 816"/>
              <a:gd name="T2" fmla="*/ 2147483647 w 672"/>
              <a:gd name="T3" fmla="*/ 2147483647 h 816"/>
              <a:gd name="T4" fmla="*/ 2147483647 w 672"/>
              <a:gd name="T5" fmla="*/ 0 h 816"/>
              <a:gd name="T6" fmla="*/ 0 60000 65536"/>
              <a:gd name="T7" fmla="*/ 0 60000 65536"/>
              <a:gd name="T8" fmla="*/ 0 60000 65536"/>
              <a:gd name="T9" fmla="*/ 0 w 672"/>
              <a:gd name="T10" fmla="*/ 0 h 816"/>
              <a:gd name="T11" fmla="*/ 672 w 672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816">
                <a:moveTo>
                  <a:pt x="0" y="0"/>
                </a:moveTo>
                <a:cubicBezTo>
                  <a:pt x="112" y="408"/>
                  <a:pt x="224" y="816"/>
                  <a:pt x="336" y="816"/>
                </a:cubicBezTo>
                <a:cubicBezTo>
                  <a:pt x="448" y="816"/>
                  <a:pt x="560" y="408"/>
                  <a:pt x="672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9" name="Text Box 21"/>
          <p:cNvSpPr txBox="1">
            <a:spLocks noChangeArrowheads="1"/>
          </p:cNvSpPr>
          <p:nvPr/>
        </p:nvSpPr>
        <p:spPr bwMode="auto">
          <a:xfrm>
            <a:off x="2751138" y="2924175"/>
            <a:ext cx="300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x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5380" name="Text Box 22"/>
          <p:cNvSpPr txBox="1">
            <a:spLocks noChangeArrowheads="1"/>
          </p:cNvSpPr>
          <p:nvPr/>
        </p:nvSpPr>
        <p:spPr bwMode="auto">
          <a:xfrm>
            <a:off x="1743075" y="1577975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y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5381" name="Text Box 23"/>
          <p:cNvSpPr txBox="1">
            <a:spLocks noChangeArrowheads="1"/>
          </p:cNvSpPr>
          <p:nvPr/>
        </p:nvSpPr>
        <p:spPr bwMode="auto">
          <a:xfrm>
            <a:off x="6280150" y="2852738"/>
            <a:ext cx="298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x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5382" name="Text Box 24"/>
          <p:cNvSpPr txBox="1">
            <a:spLocks noChangeArrowheads="1"/>
          </p:cNvSpPr>
          <p:nvPr/>
        </p:nvSpPr>
        <p:spPr bwMode="auto">
          <a:xfrm>
            <a:off x="5200650" y="1433513"/>
            <a:ext cx="300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y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5383" name="Text Box 25"/>
          <p:cNvSpPr txBox="1">
            <a:spLocks noChangeArrowheads="1"/>
          </p:cNvSpPr>
          <p:nvPr/>
        </p:nvSpPr>
        <p:spPr bwMode="auto">
          <a:xfrm>
            <a:off x="8801100" y="2852738"/>
            <a:ext cx="298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x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5384" name="Text Box 26"/>
          <p:cNvSpPr txBox="1">
            <a:spLocks noChangeArrowheads="1"/>
          </p:cNvSpPr>
          <p:nvPr/>
        </p:nvSpPr>
        <p:spPr bwMode="auto">
          <a:xfrm>
            <a:off x="8224838" y="1412875"/>
            <a:ext cx="300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u="sng">
                <a:latin typeface="Times New Roman" pitchFamily="18" charset="0"/>
              </a:rPr>
              <a:t>y</a:t>
            </a:r>
            <a:endParaRPr lang="ru-RU" u="sng">
              <a:latin typeface="Times New Roman" pitchFamily="18" charset="0"/>
            </a:endParaRPr>
          </a:p>
        </p:txBody>
      </p:sp>
      <p:sp>
        <p:nvSpPr>
          <p:cNvPr id="15385" name="Text Box 27"/>
          <p:cNvSpPr txBox="1">
            <a:spLocks noChangeArrowheads="1"/>
          </p:cNvSpPr>
          <p:nvPr/>
        </p:nvSpPr>
        <p:spPr bwMode="auto">
          <a:xfrm>
            <a:off x="3040063" y="5300663"/>
            <a:ext cx="298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x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5386" name="Text Box 28"/>
          <p:cNvSpPr txBox="1">
            <a:spLocks noChangeArrowheads="1"/>
          </p:cNvSpPr>
          <p:nvPr/>
        </p:nvSpPr>
        <p:spPr bwMode="auto">
          <a:xfrm>
            <a:off x="1743075" y="40259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y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5387" name="Text Box 29"/>
          <p:cNvSpPr txBox="1">
            <a:spLocks noChangeArrowheads="1"/>
          </p:cNvSpPr>
          <p:nvPr/>
        </p:nvSpPr>
        <p:spPr bwMode="auto">
          <a:xfrm>
            <a:off x="8583613" y="5300663"/>
            <a:ext cx="298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x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5388" name="Text Box 30"/>
          <p:cNvSpPr txBox="1">
            <a:spLocks noChangeArrowheads="1"/>
          </p:cNvSpPr>
          <p:nvPr/>
        </p:nvSpPr>
        <p:spPr bwMode="auto">
          <a:xfrm>
            <a:off x="7504113" y="3738563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y</a:t>
            </a:r>
            <a:endParaRPr lang="ru-RU">
              <a:latin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10844"/>
            <a:ext cx="2286000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389585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41438"/>
            <a:ext cx="7775575" cy="4824412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b="1" dirty="0" smtClean="0"/>
              <a:t>1                              2                                 3      </a:t>
            </a:r>
          </a:p>
          <a:p>
            <a:pPr eaLnBrk="1" hangingPunct="1"/>
            <a:endParaRPr lang="ru-RU" sz="2800" b="1" dirty="0" smtClean="0"/>
          </a:p>
          <a:p>
            <a:pPr eaLnBrk="1" hangingPunct="1"/>
            <a:endParaRPr lang="ru-RU" sz="2800" dirty="0" smtClean="0"/>
          </a:p>
          <a:p>
            <a:pPr eaLnBrk="1" hangingPunct="1"/>
            <a:endParaRPr lang="ru-RU" sz="2800" dirty="0" smtClean="0"/>
          </a:p>
          <a:p>
            <a:pPr eaLnBrk="1" hangingPunct="1">
              <a:buFont typeface="Arial" charset="0"/>
              <a:buNone/>
            </a:pPr>
            <a:r>
              <a:rPr lang="ru-RU" sz="2800" dirty="0" smtClean="0"/>
              <a:t>   </a:t>
            </a:r>
            <a:r>
              <a:rPr lang="ru-RU" sz="2800" b="1" dirty="0" smtClean="0"/>
              <a:t>4                                            </a:t>
            </a:r>
            <a:r>
              <a:rPr lang="en-US" sz="2800" b="1" dirty="0" smtClean="0"/>
              <a:t>   </a:t>
            </a:r>
            <a:r>
              <a:rPr lang="ru-RU" sz="2800" b="1" dirty="0" smtClean="0"/>
              <a:t>     </a:t>
            </a:r>
            <a:r>
              <a:rPr lang="en-US" sz="2800" b="1" dirty="0" smtClean="0"/>
              <a:t> </a:t>
            </a:r>
            <a:r>
              <a:rPr lang="ru-RU" sz="2800" b="1" dirty="0" smtClean="0"/>
              <a:t>5</a:t>
            </a:r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 flipV="1">
            <a:off x="1676400" y="1752600"/>
            <a:ext cx="0" cy="2057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 flipV="1">
            <a:off x="827088" y="2997200"/>
            <a:ext cx="208915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 flipV="1">
            <a:off x="1187450" y="1628775"/>
            <a:ext cx="936625" cy="19446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 flipV="1">
            <a:off x="4572000" y="1628775"/>
            <a:ext cx="0" cy="20875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415" name="Line 8"/>
          <p:cNvSpPr>
            <a:spLocks noChangeShapeType="1"/>
          </p:cNvSpPr>
          <p:nvPr/>
        </p:nvSpPr>
        <p:spPr bwMode="auto">
          <a:xfrm>
            <a:off x="3563938" y="2924175"/>
            <a:ext cx="2286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>
            <a:off x="3924300" y="1916113"/>
            <a:ext cx="1643063" cy="50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Line 10"/>
          <p:cNvSpPr>
            <a:spLocks noChangeShapeType="1"/>
          </p:cNvSpPr>
          <p:nvPr/>
        </p:nvSpPr>
        <p:spPr bwMode="auto">
          <a:xfrm flipH="1" flipV="1">
            <a:off x="7380288" y="1700213"/>
            <a:ext cx="14287" cy="207327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>
            <a:off x="6516688" y="3213100"/>
            <a:ext cx="17526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 flipH="1" flipV="1">
            <a:off x="1676400" y="4191000"/>
            <a:ext cx="15875" cy="183038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>
            <a:off x="827088" y="5300663"/>
            <a:ext cx="2373312" cy="333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421" name="Line 14"/>
          <p:cNvSpPr>
            <a:spLocks noChangeShapeType="1"/>
          </p:cNvSpPr>
          <p:nvPr/>
        </p:nvSpPr>
        <p:spPr bwMode="auto">
          <a:xfrm flipV="1">
            <a:off x="1116013" y="4648200"/>
            <a:ext cx="1246187" cy="12287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 flipV="1">
            <a:off x="7019925" y="4076700"/>
            <a:ext cx="0" cy="192405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 flipV="1">
            <a:off x="5795963" y="5300663"/>
            <a:ext cx="2200275" cy="333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424" name="Line 17"/>
          <p:cNvSpPr>
            <a:spLocks noChangeShapeType="1"/>
          </p:cNvSpPr>
          <p:nvPr/>
        </p:nvSpPr>
        <p:spPr bwMode="auto">
          <a:xfrm>
            <a:off x="6300788" y="4581525"/>
            <a:ext cx="129540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25" name="Freeform 19"/>
          <p:cNvSpPr>
            <a:spLocks/>
          </p:cNvSpPr>
          <p:nvPr/>
        </p:nvSpPr>
        <p:spPr bwMode="auto">
          <a:xfrm>
            <a:off x="6659563" y="1557338"/>
            <a:ext cx="1441450" cy="1295400"/>
          </a:xfrm>
          <a:custGeom>
            <a:avLst/>
            <a:gdLst>
              <a:gd name="T0" fmla="*/ 0 w 768"/>
              <a:gd name="T1" fmla="*/ 0 h 960"/>
              <a:gd name="T2" fmla="*/ 2147483647 w 768"/>
              <a:gd name="T3" fmla="*/ 2147483647 h 960"/>
              <a:gd name="T4" fmla="*/ 2147483647 w 768"/>
              <a:gd name="T5" fmla="*/ 0 h 960"/>
              <a:gd name="T6" fmla="*/ 0 60000 65536"/>
              <a:gd name="T7" fmla="*/ 0 60000 65536"/>
              <a:gd name="T8" fmla="*/ 0 60000 65536"/>
              <a:gd name="T9" fmla="*/ 0 w 768"/>
              <a:gd name="T10" fmla="*/ 0 h 960"/>
              <a:gd name="T11" fmla="*/ 768 w 768"/>
              <a:gd name="T12" fmla="*/ 960 h 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960">
                <a:moveTo>
                  <a:pt x="0" y="0"/>
                </a:moveTo>
                <a:cubicBezTo>
                  <a:pt x="128" y="480"/>
                  <a:pt x="256" y="960"/>
                  <a:pt x="384" y="960"/>
                </a:cubicBezTo>
                <a:cubicBezTo>
                  <a:pt x="512" y="960"/>
                  <a:pt x="704" y="160"/>
                  <a:pt x="768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26" name="Text Box 20"/>
          <p:cNvSpPr txBox="1">
            <a:spLocks noChangeArrowheads="1"/>
          </p:cNvSpPr>
          <p:nvPr/>
        </p:nvSpPr>
        <p:spPr bwMode="auto">
          <a:xfrm>
            <a:off x="2751138" y="2924175"/>
            <a:ext cx="300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x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7427" name="Text Box 21"/>
          <p:cNvSpPr txBox="1">
            <a:spLocks noChangeArrowheads="1"/>
          </p:cNvSpPr>
          <p:nvPr/>
        </p:nvSpPr>
        <p:spPr bwMode="auto">
          <a:xfrm>
            <a:off x="1743075" y="1577975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y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7428" name="Text Box 22"/>
          <p:cNvSpPr txBox="1">
            <a:spLocks noChangeArrowheads="1"/>
          </p:cNvSpPr>
          <p:nvPr/>
        </p:nvSpPr>
        <p:spPr bwMode="auto">
          <a:xfrm>
            <a:off x="5580063" y="2852738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x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7429" name="Text Box 23"/>
          <p:cNvSpPr txBox="1">
            <a:spLocks noChangeArrowheads="1"/>
          </p:cNvSpPr>
          <p:nvPr/>
        </p:nvSpPr>
        <p:spPr bwMode="auto">
          <a:xfrm>
            <a:off x="4643438" y="1484313"/>
            <a:ext cx="288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y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7430" name="Text Box 25"/>
          <p:cNvSpPr txBox="1">
            <a:spLocks noChangeArrowheads="1"/>
          </p:cNvSpPr>
          <p:nvPr/>
        </p:nvSpPr>
        <p:spPr bwMode="auto">
          <a:xfrm>
            <a:off x="7451725" y="1628775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y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7431" name="Text Box 26"/>
          <p:cNvSpPr txBox="1">
            <a:spLocks noChangeArrowheads="1"/>
          </p:cNvSpPr>
          <p:nvPr/>
        </p:nvSpPr>
        <p:spPr bwMode="auto">
          <a:xfrm>
            <a:off x="2843213" y="5300663"/>
            <a:ext cx="288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x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7432" name="Text Box 27"/>
          <p:cNvSpPr txBox="1">
            <a:spLocks noChangeArrowheads="1"/>
          </p:cNvSpPr>
          <p:nvPr/>
        </p:nvSpPr>
        <p:spPr bwMode="auto">
          <a:xfrm>
            <a:off x="1743075" y="4098925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y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7433" name="Text Box 28"/>
          <p:cNvSpPr txBox="1">
            <a:spLocks noChangeArrowheads="1"/>
          </p:cNvSpPr>
          <p:nvPr/>
        </p:nvSpPr>
        <p:spPr bwMode="auto">
          <a:xfrm>
            <a:off x="7740650" y="5229225"/>
            <a:ext cx="287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x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7434" name="Text Box 29"/>
          <p:cNvSpPr txBox="1">
            <a:spLocks noChangeArrowheads="1"/>
          </p:cNvSpPr>
          <p:nvPr/>
        </p:nvSpPr>
        <p:spPr bwMode="auto">
          <a:xfrm>
            <a:off x="7164388" y="3933825"/>
            <a:ext cx="287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y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304639" y="282268"/>
            <a:ext cx="867759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На каком рисунке коэффициент 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Centaur" pitchFamily="18" charset="0"/>
              </a:rPr>
              <a:t>k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отрицателен?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8027988" y="3141663"/>
            <a:ext cx="28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x</a:t>
            </a:r>
            <a:endParaRPr lang="ru-RU">
              <a:latin typeface="Times New Roman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23" y="4191000"/>
            <a:ext cx="1566863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5939203"/>
      </p:ext>
    </p:extLst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142875"/>
            <a:ext cx="8858250" cy="1457325"/>
          </a:xfrm>
        </p:spPr>
        <p:txBody>
          <a:bodyPr>
            <a:normAutofit fontScale="90000"/>
          </a:bodyPr>
          <a:lstStyle/>
          <a:p>
            <a:pPr marL="0" indent="0" eaLnBrk="1" hangingPunct="1"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На каком рисунке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коэффициент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b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в уравнении линейной функции отрицателен, а на каком положителен?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06738" y="1834356"/>
            <a:ext cx="8351837" cy="4751387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</a:t>
            </a:r>
            <a:r>
              <a:rPr lang="ru-RU" b="1" dirty="0" smtClean="0"/>
              <a:t>1                               2                            </a:t>
            </a:r>
            <a:r>
              <a:rPr lang="ru-RU" b="1" dirty="0"/>
              <a:t> </a:t>
            </a:r>
            <a:r>
              <a:rPr lang="ru-RU" b="1" dirty="0" smtClean="0"/>
              <a:t>     3</a:t>
            </a:r>
          </a:p>
          <a:p>
            <a:pPr eaLnBrk="1" hangingPunct="1"/>
            <a:endParaRPr lang="ru-RU" b="1" dirty="0" smtClean="0"/>
          </a:p>
          <a:p>
            <a:pPr eaLnBrk="1" hangingPunct="1"/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r>
              <a:rPr lang="ru-RU" b="1" dirty="0" smtClean="0"/>
              <a:t>4                                                               5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1676400" y="1752600"/>
            <a:ext cx="0" cy="2057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762000" y="2971800"/>
            <a:ext cx="22098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1476375" y="2636838"/>
            <a:ext cx="114300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 flipV="1">
            <a:off x="4716463" y="1700213"/>
            <a:ext cx="0" cy="208915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3635375" y="2997200"/>
            <a:ext cx="2376488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3635375" y="3284538"/>
            <a:ext cx="23050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 flipV="1">
            <a:off x="7740650" y="1628775"/>
            <a:ext cx="71438" cy="216058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6732588" y="2997200"/>
            <a:ext cx="201612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1676400" y="4191000"/>
            <a:ext cx="0" cy="1981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685800" y="5334000"/>
            <a:ext cx="25146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971550" y="4652963"/>
            <a:ext cx="13716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6732588" y="4005263"/>
            <a:ext cx="0" cy="207327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5724525" y="5300663"/>
            <a:ext cx="2362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5867400" y="4076700"/>
            <a:ext cx="16764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50" name="Freeform 19"/>
          <p:cNvSpPr>
            <a:spLocks/>
          </p:cNvSpPr>
          <p:nvPr/>
        </p:nvSpPr>
        <p:spPr bwMode="auto">
          <a:xfrm>
            <a:off x="7308850" y="1916113"/>
            <a:ext cx="1008063" cy="1612900"/>
          </a:xfrm>
          <a:custGeom>
            <a:avLst/>
            <a:gdLst>
              <a:gd name="T0" fmla="*/ 0 w 672"/>
              <a:gd name="T1" fmla="*/ 2147483647 h 1016"/>
              <a:gd name="T2" fmla="*/ 2147483647 w 672"/>
              <a:gd name="T3" fmla="*/ 2147483647 h 1016"/>
              <a:gd name="T4" fmla="*/ 2147483647 w 672"/>
              <a:gd name="T5" fmla="*/ 0 h 1016"/>
              <a:gd name="T6" fmla="*/ 0 60000 65536"/>
              <a:gd name="T7" fmla="*/ 0 60000 65536"/>
              <a:gd name="T8" fmla="*/ 0 60000 65536"/>
              <a:gd name="T9" fmla="*/ 0 w 672"/>
              <a:gd name="T10" fmla="*/ 0 h 1016"/>
              <a:gd name="T11" fmla="*/ 672 w 672"/>
              <a:gd name="T12" fmla="*/ 1016 h 1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1016">
                <a:moveTo>
                  <a:pt x="0" y="48"/>
                </a:moveTo>
                <a:cubicBezTo>
                  <a:pt x="112" y="532"/>
                  <a:pt x="224" y="1016"/>
                  <a:pt x="336" y="1008"/>
                </a:cubicBezTo>
                <a:cubicBezTo>
                  <a:pt x="448" y="1000"/>
                  <a:pt x="560" y="500"/>
                  <a:pt x="672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51" name="Text Box 20"/>
          <p:cNvSpPr txBox="1">
            <a:spLocks noChangeArrowheads="1"/>
          </p:cNvSpPr>
          <p:nvPr/>
        </p:nvSpPr>
        <p:spPr bwMode="auto">
          <a:xfrm>
            <a:off x="2824163" y="25860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>
                <a:latin typeface="Times New Roman" pitchFamily="18" charset="0"/>
              </a:rPr>
              <a:t>х</a:t>
            </a:r>
          </a:p>
        </p:txBody>
      </p:sp>
      <p:sp>
        <p:nvSpPr>
          <p:cNvPr id="18452" name="Text Box 21"/>
          <p:cNvSpPr txBox="1">
            <a:spLocks noChangeArrowheads="1"/>
          </p:cNvSpPr>
          <p:nvPr/>
        </p:nvSpPr>
        <p:spPr bwMode="auto">
          <a:xfrm>
            <a:off x="1763713" y="1649413"/>
            <a:ext cx="287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y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8453" name="Text Box 22"/>
          <p:cNvSpPr txBox="1">
            <a:spLocks noChangeArrowheads="1"/>
          </p:cNvSpPr>
          <p:nvPr/>
        </p:nvSpPr>
        <p:spPr bwMode="auto">
          <a:xfrm>
            <a:off x="5724525" y="2565400"/>
            <a:ext cx="360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x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4787900" y="1628775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y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8455" name="Text Box 24"/>
          <p:cNvSpPr txBox="1">
            <a:spLocks noChangeArrowheads="1"/>
          </p:cNvSpPr>
          <p:nvPr/>
        </p:nvSpPr>
        <p:spPr bwMode="auto">
          <a:xfrm>
            <a:off x="8532813" y="2636838"/>
            <a:ext cx="2873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x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8456" name="Text Box 25"/>
          <p:cNvSpPr txBox="1">
            <a:spLocks noChangeArrowheads="1"/>
          </p:cNvSpPr>
          <p:nvPr/>
        </p:nvSpPr>
        <p:spPr bwMode="auto">
          <a:xfrm>
            <a:off x="7812088" y="1557338"/>
            <a:ext cx="360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y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8457" name="Text Box 26"/>
          <p:cNvSpPr txBox="1">
            <a:spLocks noChangeArrowheads="1"/>
          </p:cNvSpPr>
          <p:nvPr/>
        </p:nvSpPr>
        <p:spPr bwMode="auto">
          <a:xfrm>
            <a:off x="2987675" y="4891088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x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8458" name="Text Box 27"/>
          <p:cNvSpPr txBox="1">
            <a:spLocks noChangeArrowheads="1"/>
          </p:cNvSpPr>
          <p:nvPr/>
        </p:nvSpPr>
        <p:spPr bwMode="auto">
          <a:xfrm>
            <a:off x="1692275" y="4076700"/>
            <a:ext cx="358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>
                <a:latin typeface="Calibri" pitchFamily="34" charset="0"/>
              </a:rPr>
              <a:t> </a:t>
            </a:r>
            <a:r>
              <a:rPr lang="en-US">
                <a:latin typeface="Times New Roman" pitchFamily="18" charset="0"/>
              </a:rPr>
              <a:t>y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8459" name="Text Box 28"/>
          <p:cNvSpPr txBox="1">
            <a:spLocks noChangeArrowheads="1"/>
          </p:cNvSpPr>
          <p:nvPr/>
        </p:nvSpPr>
        <p:spPr bwMode="auto">
          <a:xfrm>
            <a:off x="7812088" y="4818063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x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8460" name="Text Box 29"/>
          <p:cNvSpPr txBox="1">
            <a:spLocks noChangeArrowheads="1"/>
          </p:cNvSpPr>
          <p:nvPr/>
        </p:nvSpPr>
        <p:spPr bwMode="auto">
          <a:xfrm>
            <a:off x="6804025" y="3860800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y</a:t>
            </a:r>
            <a:endParaRPr lang="ru-RU">
              <a:latin typeface="Times New Roman" pitchFamily="18" charset="0"/>
            </a:endParaRPr>
          </a:p>
        </p:txBody>
      </p:sp>
      <p:pic>
        <p:nvPicPr>
          <p:cNvPr id="17410" name="Picture 2" descr="D:\Мои документы\рисунки\school22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4652963"/>
            <a:ext cx="1802096" cy="168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21226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188640"/>
            <a:ext cx="8858250" cy="1701800"/>
          </a:xfrm>
        </p:spPr>
        <p:txBody>
          <a:bodyPr>
            <a:normAutofit fontScale="90000"/>
          </a:bodyPr>
          <a:lstStyle/>
          <a:p>
            <a:pPr marL="0" indent="0" eaLnBrk="1" hangingPunct="1">
              <a:buNone/>
            </a:pP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Ученик допустил ошибку при построении графика функции. На каком рисунке?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288" y="1916113"/>
            <a:ext cx="8424862" cy="4033837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dirty="0" smtClean="0">
                <a:solidFill>
                  <a:srgbClr val="660033"/>
                </a:solidFill>
              </a:rPr>
              <a:t>	</a:t>
            </a:r>
            <a:r>
              <a:rPr lang="en-US" sz="2400" dirty="0" smtClean="0">
                <a:solidFill>
                  <a:srgbClr val="660033"/>
                </a:solidFill>
              </a:rPr>
              <a:t>    </a:t>
            </a:r>
            <a:r>
              <a:rPr lang="ru-RU" sz="2800" b="1" dirty="0" smtClean="0">
                <a:solidFill>
                  <a:srgbClr val="FF0000"/>
                </a:solidFill>
              </a:rPr>
              <a:t>1. </a:t>
            </a:r>
            <a:r>
              <a:rPr lang="en-US" sz="2800" b="1" dirty="0" smtClean="0">
                <a:solidFill>
                  <a:srgbClr val="FF0000"/>
                </a:solidFill>
              </a:rPr>
              <a:t>y</a:t>
            </a:r>
            <a:r>
              <a:rPr lang="ru-RU" sz="2800" b="1" dirty="0" smtClean="0">
                <a:solidFill>
                  <a:srgbClr val="FF0000"/>
                </a:solidFill>
              </a:rPr>
              <a:t>=х+2     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   2. </a:t>
            </a:r>
            <a:r>
              <a:rPr lang="en-US" sz="2800" b="1" dirty="0" smtClean="0">
                <a:solidFill>
                  <a:srgbClr val="FF0000"/>
                </a:solidFill>
              </a:rPr>
              <a:t>y</a:t>
            </a:r>
            <a:r>
              <a:rPr lang="ru-RU" sz="2800" b="1" dirty="0" smtClean="0">
                <a:solidFill>
                  <a:srgbClr val="FF0000"/>
                </a:solidFill>
              </a:rPr>
              <a:t>=1,5х          </a:t>
            </a:r>
            <a:r>
              <a:rPr lang="en-US" sz="2800" b="1" dirty="0" smtClean="0">
                <a:solidFill>
                  <a:srgbClr val="FF0000"/>
                </a:solidFill>
              </a:rPr>
              <a:t>     </a:t>
            </a:r>
            <a:r>
              <a:rPr lang="ru-RU" sz="2800" b="1" dirty="0" smtClean="0">
                <a:solidFill>
                  <a:srgbClr val="FF0000"/>
                </a:solidFill>
              </a:rPr>
              <a:t>3. </a:t>
            </a:r>
            <a:r>
              <a:rPr lang="en-US" sz="2800" b="1" dirty="0" smtClean="0">
                <a:solidFill>
                  <a:srgbClr val="FF0000"/>
                </a:solidFill>
              </a:rPr>
              <a:t>y</a:t>
            </a:r>
            <a:r>
              <a:rPr lang="ru-RU" sz="2800" b="1" dirty="0" smtClean="0">
                <a:solidFill>
                  <a:srgbClr val="FF0000"/>
                </a:solidFill>
              </a:rPr>
              <a:t>=-х-1</a:t>
            </a:r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 flipH="1" flipV="1">
            <a:off x="1476375" y="2852738"/>
            <a:ext cx="0" cy="28797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>
            <a:off x="457200" y="4495800"/>
            <a:ext cx="25146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 flipH="1" flipV="1">
            <a:off x="4284663" y="2852738"/>
            <a:ext cx="0" cy="280828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391" name="Line 8"/>
          <p:cNvSpPr>
            <a:spLocks noChangeShapeType="1"/>
          </p:cNvSpPr>
          <p:nvPr/>
        </p:nvSpPr>
        <p:spPr bwMode="auto">
          <a:xfrm>
            <a:off x="3276600" y="4508500"/>
            <a:ext cx="25908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392" name="Line 9"/>
          <p:cNvSpPr>
            <a:spLocks noChangeShapeType="1"/>
          </p:cNvSpPr>
          <p:nvPr/>
        </p:nvSpPr>
        <p:spPr bwMode="auto">
          <a:xfrm flipH="1" flipV="1">
            <a:off x="7596188" y="2852738"/>
            <a:ext cx="23812" cy="27987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393" name="Line 10"/>
          <p:cNvSpPr>
            <a:spLocks noChangeShapeType="1"/>
          </p:cNvSpPr>
          <p:nvPr/>
        </p:nvSpPr>
        <p:spPr bwMode="auto">
          <a:xfrm flipV="1">
            <a:off x="6372225" y="4508500"/>
            <a:ext cx="2376488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394" name="Line 11"/>
          <p:cNvSpPr>
            <a:spLocks noChangeShapeType="1"/>
          </p:cNvSpPr>
          <p:nvPr/>
        </p:nvSpPr>
        <p:spPr bwMode="auto">
          <a:xfrm flipV="1">
            <a:off x="755650" y="2924175"/>
            <a:ext cx="1584325" cy="20177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5" name="Line 12"/>
          <p:cNvSpPr>
            <a:spLocks noChangeShapeType="1"/>
          </p:cNvSpPr>
          <p:nvPr/>
        </p:nvSpPr>
        <p:spPr bwMode="auto">
          <a:xfrm flipV="1">
            <a:off x="3352800" y="3048000"/>
            <a:ext cx="22860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6" name="Line 13"/>
          <p:cNvSpPr>
            <a:spLocks noChangeShapeType="1"/>
          </p:cNvSpPr>
          <p:nvPr/>
        </p:nvSpPr>
        <p:spPr bwMode="auto">
          <a:xfrm>
            <a:off x="6516688" y="3860800"/>
            <a:ext cx="1943100" cy="15128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7" name="Text Box 14"/>
          <p:cNvSpPr txBox="1">
            <a:spLocks noChangeArrowheads="1"/>
          </p:cNvSpPr>
          <p:nvPr/>
        </p:nvSpPr>
        <p:spPr bwMode="auto">
          <a:xfrm>
            <a:off x="2771775" y="4437063"/>
            <a:ext cx="287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x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6398" name="Text Box 15"/>
          <p:cNvSpPr txBox="1">
            <a:spLocks noChangeArrowheads="1"/>
          </p:cNvSpPr>
          <p:nvPr/>
        </p:nvSpPr>
        <p:spPr bwMode="auto">
          <a:xfrm>
            <a:off x="1455738" y="2730500"/>
            <a:ext cx="300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y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6399" name="Text Box 16"/>
          <p:cNvSpPr txBox="1">
            <a:spLocks noChangeArrowheads="1"/>
          </p:cNvSpPr>
          <p:nvPr/>
        </p:nvSpPr>
        <p:spPr bwMode="auto">
          <a:xfrm>
            <a:off x="1455738" y="371633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>
                <a:latin typeface="Times New Roman" pitchFamily="18" charset="0"/>
              </a:rPr>
              <a:t>2</a:t>
            </a: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1527175" y="44370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>
                <a:latin typeface="Times New Roman" pitchFamily="18" charset="0"/>
              </a:rPr>
              <a:t>1</a:t>
            </a:r>
          </a:p>
        </p:txBody>
      </p:sp>
      <p:sp>
        <p:nvSpPr>
          <p:cNvPr id="16401" name="Text Box 18"/>
          <p:cNvSpPr txBox="1">
            <a:spLocks noChangeArrowheads="1"/>
          </p:cNvSpPr>
          <p:nvPr/>
        </p:nvSpPr>
        <p:spPr bwMode="auto">
          <a:xfrm>
            <a:off x="5867400" y="4437063"/>
            <a:ext cx="288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x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6402" name="Text Box 19"/>
          <p:cNvSpPr txBox="1">
            <a:spLocks noChangeArrowheads="1"/>
          </p:cNvSpPr>
          <p:nvPr/>
        </p:nvSpPr>
        <p:spPr bwMode="auto">
          <a:xfrm>
            <a:off x="4335463" y="2657475"/>
            <a:ext cx="300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y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6403" name="Text Box 20"/>
          <p:cNvSpPr txBox="1">
            <a:spLocks noChangeArrowheads="1"/>
          </p:cNvSpPr>
          <p:nvPr/>
        </p:nvSpPr>
        <p:spPr bwMode="auto">
          <a:xfrm>
            <a:off x="4211638" y="3500438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>
                <a:latin typeface="Times New Roman" pitchFamily="18" charset="0"/>
              </a:rPr>
              <a:t>3</a:t>
            </a:r>
          </a:p>
        </p:txBody>
      </p:sp>
      <p:sp>
        <p:nvSpPr>
          <p:cNvPr id="16404" name="Text Box 21"/>
          <p:cNvSpPr txBox="1">
            <a:spLocks noChangeArrowheads="1"/>
          </p:cNvSpPr>
          <p:nvPr/>
        </p:nvSpPr>
        <p:spPr bwMode="auto">
          <a:xfrm>
            <a:off x="4427538" y="4581525"/>
            <a:ext cx="2365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>
              <a:latin typeface="Times New Roman" pitchFamily="18" charset="0"/>
            </a:endParaRPr>
          </a:p>
        </p:txBody>
      </p:sp>
      <p:sp>
        <p:nvSpPr>
          <p:cNvPr id="16405" name="Text Box 22"/>
          <p:cNvSpPr txBox="1">
            <a:spLocks noChangeArrowheads="1"/>
          </p:cNvSpPr>
          <p:nvPr/>
        </p:nvSpPr>
        <p:spPr bwMode="auto">
          <a:xfrm>
            <a:off x="4356100" y="4457700"/>
            <a:ext cx="350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>
                <a:latin typeface="Times New Roman" pitchFamily="18" charset="0"/>
              </a:rPr>
              <a:t>1</a:t>
            </a:r>
          </a:p>
        </p:txBody>
      </p:sp>
      <p:sp>
        <p:nvSpPr>
          <p:cNvPr id="16406" name="Text Box 23"/>
          <p:cNvSpPr txBox="1">
            <a:spLocks noChangeArrowheads="1"/>
          </p:cNvSpPr>
          <p:nvPr/>
        </p:nvSpPr>
        <p:spPr bwMode="auto">
          <a:xfrm>
            <a:off x="8388350" y="4437063"/>
            <a:ext cx="287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x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6407" name="Text Box 24"/>
          <p:cNvSpPr txBox="1">
            <a:spLocks noChangeArrowheads="1"/>
          </p:cNvSpPr>
          <p:nvPr/>
        </p:nvSpPr>
        <p:spPr bwMode="auto">
          <a:xfrm>
            <a:off x="7648575" y="2636838"/>
            <a:ext cx="300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y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6408" name="Text Box 25"/>
          <p:cNvSpPr txBox="1">
            <a:spLocks noChangeArrowheads="1"/>
          </p:cNvSpPr>
          <p:nvPr/>
        </p:nvSpPr>
        <p:spPr bwMode="auto">
          <a:xfrm>
            <a:off x="7380288" y="3644900"/>
            <a:ext cx="2714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3</a:t>
            </a:r>
          </a:p>
        </p:txBody>
      </p:sp>
      <p:sp>
        <p:nvSpPr>
          <p:cNvPr id="16409" name="Text Box 26"/>
          <p:cNvSpPr txBox="1">
            <a:spLocks noChangeArrowheads="1"/>
          </p:cNvSpPr>
          <p:nvPr/>
        </p:nvSpPr>
        <p:spPr bwMode="auto">
          <a:xfrm>
            <a:off x="8224838" y="45085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>
                <a:latin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4594351"/>
      </p:ext>
    </p:extLst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73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228600" y="152400"/>
            <a:ext cx="0" cy="640080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8915400" y="152400"/>
            <a:ext cx="0" cy="640080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rot="5400000">
            <a:off x="4572000" y="2209800"/>
            <a:ext cx="0" cy="868680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rot="5400000">
            <a:off x="4572000" y="-4191000"/>
            <a:ext cx="0" cy="868680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304800" y="457200"/>
            <a:ext cx="1676400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8080"/>
              </a:solidFill>
              <a:latin typeface="Arial"/>
              <a:cs typeface="Arial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83568" y="642937"/>
            <a:ext cx="6781800" cy="193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prstClr val="black"/>
                </a:solidFill>
              </a:rPr>
              <a:t>Задание </a:t>
            </a:r>
            <a:r>
              <a:rPr lang="ru-RU" sz="2000" b="1" dirty="0">
                <a:solidFill>
                  <a:prstClr val="black"/>
                </a:solidFill>
              </a:rPr>
              <a:t>для самостоятельного решения:</a:t>
            </a:r>
            <a:r>
              <a:rPr lang="ru-RU" sz="2000" b="1" dirty="0">
                <a:solidFill>
                  <a:srgbClr val="009900"/>
                </a:solidFill>
              </a:rPr>
              <a:t/>
            </a:r>
            <a:br>
              <a:rPr lang="ru-RU" sz="2000" b="1" dirty="0">
                <a:solidFill>
                  <a:srgbClr val="009900"/>
                </a:solidFill>
              </a:rPr>
            </a:br>
            <a:r>
              <a:rPr lang="ru-RU" sz="2000" dirty="0" smtClean="0">
                <a:solidFill>
                  <a:srgbClr val="000000"/>
                </a:solidFill>
              </a:rPr>
              <a:t>С </a:t>
            </a:r>
            <a:r>
              <a:rPr lang="ru-RU" sz="2000" dirty="0">
                <a:solidFill>
                  <a:srgbClr val="000000"/>
                </a:solidFill>
              </a:rPr>
              <a:t>помощью графика линейной функции </a:t>
            </a:r>
            <a:r>
              <a:rPr lang="ru-RU" sz="2000" b="1" i="1" dirty="0">
                <a:solidFill>
                  <a:srgbClr val="9900FF"/>
                </a:solidFill>
              </a:rPr>
              <a:t>у = 2х - 6</a:t>
            </a:r>
            <a:r>
              <a:rPr lang="ru-RU" sz="2000" dirty="0">
                <a:solidFill>
                  <a:srgbClr val="000000"/>
                </a:solidFill>
              </a:rPr>
              <a:t> ответить на вопросы: </a:t>
            </a:r>
          </a:p>
          <a:p>
            <a:pPr eaLnBrk="1" fontAlgn="base" hangingPunct="1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</a:rPr>
              <a:t>а) </a:t>
            </a:r>
            <a:r>
              <a:rPr lang="ru-RU" sz="2000" dirty="0" smtClean="0">
                <a:solidFill>
                  <a:srgbClr val="000000"/>
                </a:solidFill>
              </a:rPr>
              <a:t>при каком </a:t>
            </a:r>
            <a:r>
              <a:rPr lang="ru-RU" sz="2000" dirty="0">
                <a:solidFill>
                  <a:srgbClr val="000000"/>
                </a:solidFill>
              </a:rPr>
              <a:t>значении </a:t>
            </a:r>
            <a:r>
              <a:rPr lang="ru-RU" sz="2000" i="1" dirty="0">
                <a:solidFill>
                  <a:srgbClr val="3333CC"/>
                </a:solidFill>
              </a:rPr>
              <a:t>х</a:t>
            </a:r>
            <a:r>
              <a:rPr lang="ru-RU" sz="2000" dirty="0">
                <a:solidFill>
                  <a:srgbClr val="000000"/>
                </a:solidFill>
              </a:rPr>
              <a:t> будет </a:t>
            </a:r>
            <a:r>
              <a:rPr lang="ru-RU" sz="2000" b="1" i="1" dirty="0">
                <a:solidFill>
                  <a:srgbClr val="FF6600"/>
                </a:solidFill>
              </a:rPr>
              <a:t>у</a:t>
            </a:r>
            <a:r>
              <a:rPr lang="ru-RU" sz="2000" b="1" dirty="0">
                <a:solidFill>
                  <a:srgbClr val="FF6600"/>
                </a:solidFill>
              </a:rPr>
              <a:t> = 0</a:t>
            </a:r>
            <a:r>
              <a:rPr lang="ru-RU" sz="2000" dirty="0">
                <a:solidFill>
                  <a:srgbClr val="000000"/>
                </a:solidFill>
              </a:rPr>
              <a:t> ? </a:t>
            </a:r>
          </a:p>
          <a:p>
            <a:pPr eaLnBrk="1" fontAlgn="base" hangingPunct="1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</a:rPr>
              <a:t>б) при каких значениях </a:t>
            </a:r>
            <a:r>
              <a:rPr lang="ru-RU" sz="2000" i="1" dirty="0">
                <a:solidFill>
                  <a:srgbClr val="3333CC"/>
                </a:solidFill>
              </a:rPr>
              <a:t>х</a:t>
            </a:r>
            <a:r>
              <a:rPr lang="ru-RU" sz="2000" i="1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будет</a:t>
            </a:r>
            <a:r>
              <a:rPr lang="ru-RU" sz="2000" i="1" dirty="0">
                <a:solidFill>
                  <a:srgbClr val="000000"/>
                </a:solidFill>
              </a:rPr>
              <a:t> </a:t>
            </a:r>
            <a:r>
              <a:rPr lang="ru-RU" sz="2000" b="1" i="1" dirty="0">
                <a:solidFill>
                  <a:srgbClr val="FF6600"/>
                </a:solidFill>
              </a:rPr>
              <a:t>у </a:t>
            </a:r>
            <a:r>
              <a:rPr lang="ru-RU" sz="2000" b="1" dirty="0">
                <a:solidFill>
                  <a:srgbClr val="FF6600"/>
                </a:solidFill>
                <a:sym typeface="Symbol" pitchFamily="18" charset="2"/>
              </a:rPr>
              <a:t> 0</a:t>
            </a:r>
            <a:r>
              <a:rPr lang="ru-RU" sz="2000" dirty="0">
                <a:solidFill>
                  <a:srgbClr val="FF6600"/>
                </a:solidFill>
                <a:sym typeface="Symbol" pitchFamily="18" charset="2"/>
              </a:rPr>
              <a:t> </a:t>
            </a:r>
            <a:r>
              <a:rPr lang="ru-RU" sz="2000" dirty="0">
                <a:solidFill>
                  <a:srgbClr val="000000"/>
                </a:solidFill>
                <a:sym typeface="Symbol" pitchFamily="18" charset="2"/>
              </a:rPr>
              <a:t>?</a:t>
            </a:r>
          </a:p>
          <a:p>
            <a:pPr eaLnBrk="1" fontAlgn="base" hangingPunct="1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sym typeface="Symbol" pitchFamily="18" charset="2"/>
              </a:rPr>
              <a:t>в) при каких </a:t>
            </a:r>
            <a:r>
              <a:rPr lang="ru-RU" sz="2000" dirty="0">
                <a:solidFill>
                  <a:srgbClr val="000000"/>
                </a:solidFill>
              </a:rPr>
              <a:t>значениях </a:t>
            </a:r>
            <a:r>
              <a:rPr lang="ru-RU" sz="2000" i="1" dirty="0">
                <a:solidFill>
                  <a:srgbClr val="3333CC"/>
                </a:solidFill>
              </a:rPr>
              <a:t>х</a:t>
            </a:r>
            <a:r>
              <a:rPr lang="ru-RU" sz="2000" i="1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будет</a:t>
            </a:r>
            <a:r>
              <a:rPr lang="ru-RU" sz="2000" i="1" dirty="0">
                <a:solidFill>
                  <a:srgbClr val="000000"/>
                </a:solidFill>
              </a:rPr>
              <a:t> </a:t>
            </a:r>
            <a:r>
              <a:rPr lang="ru-RU" sz="2000" b="1" i="1" dirty="0">
                <a:solidFill>
                  <a:srgbClr val="FF6600"/>
                </a:solidFill>
              </a:rPr>
              <a:t>у </a:t>
            </a:r>
            <a:r>
              <a:rPr lang="ru-RU" sz="2000" b="1" i="1" dirty="0">
                <a:solidFill>
                  <a:srgbClr val="FF6600"/>
                </a:solidFill>
                <a:sym typeface="Symbol" pitchFamily="18" charset="2"/>
              </a:rPr>
              <a:t>  </a:t>
            </a:r>
            <a:r>
              <a:rPr lang="ru-RU" sz="2000" b="1" dirty="0">
                <a:solidFill>
                  <a:srgbClr val="FF6600"/>
                </a:solidFill>
                <a:sym typeface="Symbol" pitchFamily="18" charset="2"/>
              </a:rPr>
              <a:t>0</a:t>
            </a:r>
            <a:r>
              <a:rPr lang="ru-RU" sz="2000" dirty="0">
                <a:solidFill>
                  <a:srgbClr val="FF6600"/>
                </a:solidFill>
                <a:sym typeface="Symbol" pitchFamily="18" charset="2"/>
              </a:rPr>
              <a:t> </a:t>
            </a:r>
            <a:r>
              <a:rPr lang="ru-RU" sz="2000" dirty="0">
                <a:solidFill>
                  <a:srgbClr val="000000"/>
                </a:solidFill>
                <a:sym typeface="Symbol" pitchFamily="18" charset="2"/>
              </a:rPr>
              <a:t>? </a:t>
            </a:r>
          </a:p>
        </p:txBody>
      </p:sp>
      <p:grpSp>
        <p:nvGrpSpPr>
          <p:cNvPr id="11320" name="Group 56"/>
          <p:cNvGrpSpPr>
            <a:grpSpLocks/>
          </p:cNvGrpSpPr>
          <p:nvPr/>
        </p:nvGrpSpPr>
        <p:grpSpPr bwMode="auto">
          <a:xfrm>
            <a:off x="5715000" y="2286000"/>
            <a:ext cx="3124200" cy="4191000"/>
            <a:chOff x="3600" y="1296"/>
            <a:chExt cx="1976" cy="2784"/>
          </a:xfrm>
        </p:grpSpPr>
        <p:sp>
          <p:nvSpPr>
            <p:cNvPr id="12307" name="Rectangle 9"/>
            <p:cNvSpPr>
              <a:spLocks noChangeArrowheads="1"/>
            </p:cNvSpPr>
            <p:nvPr/>
          </p:nvSpPr>
          <p:spPr bwMode="auto">
            <a:xfrm>
              <a:off x="3600" y="1296"/>
              <a:ext cx="1968" cy="278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grpSp>
          <p:nvGrpSpPr>
            <p:cNvPr id="12308" name="Group 55"/>
            <p:cNvGrpSpPr>
              <a:grpSpLocks/>
            </p:cNvGrpSpPr>
            <p:nvPr/>
          </p:nvGrpSpPr>
          <p:grpSpPr bwMode="auto">
            <a:xfrm>
              <a:off x="3600" y="1296"/>
              <a:ext cx="1976" cy="2784"/>
              <a:chOff x="3552" y="1296"/>
              <a:chExt cx="1976" cy="2784"/>
            </a:xfrm>
          </p:grpSpPr>
          <p:sp>
            <p:nvSpPr>
              <p:cNvPr id="12309" name="Line 20"/>
              <p:cNvSpPr>
                <a:spLocks noChangeShapeType="1"/>
              </p:cNvSpPr>
              <p:nvPr/>
            </p:nvSpPr>
            <p:spPr bwMode="auto">
              <a:xfrm flipH="1">
                <a:off x="3888" y="1344"/>
                <a:ext cx="7" cy="2714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stealth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10" name="Line 23"/>
              <p:cNvSpPr>
                <a:spLocks noChangeShapeType="1"/>
              </p:cNvSpPr>
              <p:nvPr/>
            </p:nvSpPr>
            <p:spPr bwMode="auto">
              <a:xfrm flipV="1">
                <a:off x="4596" y="1296"/>
                <a:ext cx="0" cy="27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11" name="Line 24"/>
              <p:cNvSpPr>
                <a:spLocks noChangeShapeType="1"/>
              </p:cNvSpPr>
              <p:nvPr/>
            </p:nvSpPr>
            <p:spPr bwMode="auto">
              <a:xfrm flipV="1">
                <a:off x="4757" y="1296"/>
                <a:ext cx="0" cy="27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12" name="Line 25"/>
              <p:cNvSpPr>
                <a:spLocks noChangeShapeType="1"/>
              </p:cNvSpPr>
              <p:nvPr/>
            </p:nvSpPr>
            <p:spPr bwMode="auto">
              <a:xfrm flipV="1">
                <a:off x="4918" y="1296"/>
                <a:ext cx="0" cy="27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13" name="Line 26"/>
              <p:cNvSpPr>
                <a:spLocks noChangeShapeType="1"/>
              </p:cNvSpPr>
              <p:nvPr/>
            </p:nvSpPr>
            <p:spPr bwMode="auto">
              <a:xfrm flipV="1">
                <a:off x="5078" y="1296"/>
                <a:ext cx="0" cy="27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14" name="Line 27"/>
              <p:cNvSpPr>
                <a:spLocks noChangeShapeType="1"/>
              </p:cNvSpPr>
              <p:nvPr/>
            </p:nvSpPr>
            <p:spPr bwMode="auto">
              <a:xfrm flipH="1" flipV="1">
                <a:off x="5239" y="1296"/>
                <a:ext cx="0" cy="27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15" name="Line 28"/>
              <p:cNvSpPr>
                <a:spLocks noChangeShapeType="1"/>
              </p:cNvSpPr>
              <p:nvPr/>
            </p:nvSpPr>
            <p:spPr bwMode="auto">
              <a:xfrm flipV="1">
                <a:off x="5376" y="1296"/>
                <a:ext cx="0" cy="27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16" name="Line 30"/>
              <p:cNvSpPr>
                <a:spLocks noChangeShapeType="1"/>
              </p:cNvSpPr>
              <p:nvPr/>
            </p:nvSpPr>
            <p:spPr bwMode="auto">
              <a:xfrm flipH="1" flipV="1">
                <a:off x="3600" y="1296"/>
                <a:ext cx="0" cy="27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17" name="Line 36"/>
              <p:cNvSpPr>
                <a:spLocks noChangeShapeType="1"/>
              </p:cNvSpPr>
              <p:nvPr/>
            </p:nvSpPr>
            <p:spPr bwMode="auto">
              <a:xfrm flipV="1">
                <a:off x="4436" y="3231"/>
                <a:ext cx="0" cy="84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18" name="Line 43"/>
              <p:cNvSpPr>
                <a:spLocks noChangeShapeType="1"/>
              </p:cNvSpPr>
              <p:nvPr/>
            </p:nvSpPr>
            <p:spPr bwMode="auto">
              <a:xfrm>
                <a:off x="3744" y="1296"/>
                <a:ext cx="0" cy="27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19" name="Line 44"/>
              <p:cNvSpPr>
                <a:spLocks noChangeShapeType="1"/>
              </p:cNvSpPr>
              <p:nvPr/>
            </p:nvSpPr>
            <p:spPr bwMode="auto">
              <a:xfrm>
                <a:off x="4080" y="1296"/>
                <a:ext cx="0" cy="27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2320" name="Group 54"/>
              <p:cNvGrpSpPr>
                <a:grpSpLocks/>
              </p:cNvGrpSpPr>
              <p:nvPr/>
            </p:nvGrpSpPr>
            <p:grpSpPr bwMode="auto">
              <a:xfrm>
                <a:off x="3552" y="1296"/>
                <a:ext cx="1976" cy="2737"/>
                <a:chOff x="3552" y="1296"/>
                <a:chExt cx="1976" cy="2737"/>
              </a:xfrm>
            </p:grpSpPr>
            <p:sp>
              <p:nvSpPr>
                <p:cNvPr id="12321" name="Line 10"/>
                <p:cNvSpPr>
                  <a:spLocks noChangeShapeType="1"/>
                </p:cNvSpPr>
                <p:nvPr/>
              </p:nvSpPr>
              <p:spPr bwMode="auto">
                <a:xfrm>
                  <a:off x="3552" y="1998"/>
                  <a:ext cx="19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22" name="Line 11"/>
                <p:cNvSpPr>
                  <a:spLocks noChangeShapeType="1"/>
                </p:cNvSpPr>
                <p:nvPr/>
              </p:nvSpPr>
              <p:spPr bwMode="auto">
                <a:xfrm>
                  <a:off x="3552" y="2208"/>
                  <a:ext cx="7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23" name="Line 12"/>
                <p:cNvSpPr>
                  <a:spLocks noChangeShapeType="1"/>
                </p:cNvSpPr>
                <p:nvPr/>
              </p:nvSpPr>
              <p:spPr bwMode="auto">
                <a:xfrm>
                  <a:off x="3552" y="2400"/>
                  <a:ext cx="19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24" name="Line 13"/>
                <p:cNvSpPr>
                  <a:spLocks noChangeShapeType="1"/>
                </p:cNvSpPr>
                <p:nvPr/>
              </p:nvSpPr>
              <p:spPr bwMode="auto">
                <a:xfrm>
                  <a:off x="3552" y="2784"/>
                  <a:ext cx="19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25" name="Line 14"/>
                <p:cNvSpPr>
                  <a:spLocks noChangeShapeType="1"/>
                </p:cNvSpPr>
                <p:nvPr/>
              </p:nvSpPr>
              <p:spPr bwMode="auto">
                <a:xfrm>
                  <a:off x="3552" y="2976"/>
                  <a:ext cx="19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26" name="Line 15"/>
                <p:cNvSpPr>
                  <a:spLocks noChangeShapeType="1"/>
                </p:cNvSpPr>
                <p:nvPr/>
              </p:nvSpPr>
              <p:spPr bwMode="auto">
                <a:xfrm>
                  <a:off x="3552" y="3168"/>
                  <a:ext cx="19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27" name="Line 16"/>
                <p:cNvSpPr>
                  <a:spLocks noChangeShapeType="1"/>
                </p:cNvSpPr>
                <p:nvPr/>
              </p:nvSpPr>
              <p:spPr bwMode="auto">
                <a:xfrm>
                  <a:off x="3552" y="3360"/>
                  <a:ext cx="19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28" name="Line 17"/>
                <p:cNvSpPr>
                  <a:spLocks noChangeShapeType="1"/>
                </p:cNvSpPr>
                <p:nvPr/>
              </p:nvSpPr>
              <p:spPr bwMode="auto">
                <a:xfrm>
                  <a:off x="3552" y="3552"/>
                  <a:ext cx="19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29" name="Line 18"/>
                <p:cNvSpPr>
                  <a:spLocks noChangeShapeType="1"/>
                </p:cNvSpPr>
                <p:nvPr/>
              </p:nvSpPr>
              <p:spPr bwMode="auto">
                <a:xfrm>
                  <a:off x="3552" y="1787"/>
                  <a:ext cx="19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30" name="Line 19"/>
                <p:cNvSpPr>
                  <a:spLocks noChangeShapeType="1"/>
                </p:cNvSpPr>
                <p:nvPr/>
              </p:nvSpPr>
              <p:spPr bwMode="auto">
                <a:xfrm>
                  <a:off x="3552" y="1576"/>
                  <a:ext cx="19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31" name="Line 21"/>
                <p:cNvSpPr>
                  <a:spLocks noChangeShapeType="1"/>
                </p:cNvSpPr>
                <p:nvPr/>
              </p:nvSpPr>
              <p:spPr bwMode="auto">
                <a:xfrm rot="5400000">
                  <a:off x="4516" y="1436"/>
                  <a:ext cx="0" cy="1928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 type="stealth" w="lg" len="lg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3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438" y="1296"/>
                  <a:ext cx="0" cy="9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33" name="Line 29"/>
                <p:cNvSpPr>
                  <a:spLocks noChangeShapeType="1"/>
                </p:cNvSpPr>
                <p:nvPr/>
              </p:nvSpPr>
              <p:spPr bwMode="auto">
                <a:xfrm flipH="1" flipV="1">
                  <a:off x="4272" y="1296"/>
                  <a:ext cx="0" cy="273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3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032" y="2352"/>
                  <a:ext cx="261" cy="24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ru-RU" sz="1800" b="1">
                      <a:solidFill>
                        <a:srgbClr val="2BAB2B"/>
                      </a:solidFill>
                    </a:rPr>
                    <a:t>1</a:t>
                  </a:r>
                </a:p>
              </p:txBody>
            </p:sp>
            <p:sp>
              <p:nvSpPr>
                <p:cNvPr id="12335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744" y="2352"/>
                  <a:ext cx="157" cy="24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ru-RU" sz="1800" b="1">
                      <a:solidFill>
                        <a:srgbClr val="2BAB2B"/>
                      </a:solidFill>
                    </a:rPr>
                    <a:t>0</a:t>
                  </a:r>
                </a:p>
              </p:txBody>
            </p:sp>
            <p:sp>
              <p:nvSpPr>
                <p:cNvPr id="12336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4315" y="1672"/>
                  <a:ext cx="157" cy="2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ru-RU" sz="1800">
                    <a:solidFill>
                      <a:srgbClr val="2BAB2B"/>
                    </a:solidFill>
                  </a:endParaRPr>
                </a:p>
              </p:txBody>
            </p:sp>
            <p:sp>
              <p:nvSpPr>
                <p:cNvPr id="12337" name="Line 35"/>
                <p:cNvSpPr>
                  <a:spLocks noChangeShapeType="1"/>
                </p:cNvSpPr>
                <p:nvPr/>
              </p:nvSpPr>
              <p:spPr bwMode="auto">
                <a:xfrm>
                  <a:off x="4438" y="2208"/>
                  <a:ext cx="104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38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4417" y="2352"/>
                  <a:ext cx="311" cy="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ru-RU" sz="2000" b="1">
                      <a:solidFill>
                        <a:srgbClr val="2BAB2B"/>
                      </a:solidFill>
                    </a:rPr>
                    <a:t>3</a:t>
                  </a:r>
                </a:p>
              </p:txBody>
            </p:sp>
            <p:sp>
              <p:nvSpPr>
                <p:cNvPr id="12339" name="Line 38"/>
                <p:cNvSpPr>
                  <a:spLocks noChangeShapeType="1"/>
                </p:cNvSpPr>
                <p:nvPr/>
              </p:nvSpPr>
              <p:spPr bwMode="auto">
                <a:xfrm>
                  <a:off x="4438" y="2208"/>
                  <a:ext cx="0" cy="10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40" name="Line 39"/>
                <p:cNvSpPr>
                  <a:spLocks noChangeShapeType="1"/>
                </p:cNvSpPr>
                <p:nvPr/>
              </p:nvSpPr>
              <p:spPr bwMode="auto">
                <a:xfrm>
                  <a:off x="4282" y="2208"/>
                  <a:ext cx="15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41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984" y="1345"/>
                  <a:ext cx="201" cy="3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ru-RU" b="1" i="1">
                      <a:solidFill>
                        <a:srgbClr val="3333CC"/>
                      </a:solidFill>
                    </a:rPr>
                    <a:t>у</a:t>
                  </a:r>
                </a:p>
              </p:txBody>
            </p:sp>
            <p:sp>
              <p:nvSpPr>
                <p:cNvPr id="12342" name="Line 41"/>
                <p:cNvSpPr>
                  <a:spLocks noChangeShapeType="1"/>
                </p:cNvSpPr>
                <p:nvPr/>
              </p:nvSpPr>
              <p:spPr bwMode="auto">
                <a:xfrm>
                  <a:off x="3552" y="3744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43" name="Line 42"/>
                <p:cNvSpPr>
                  <a:spLocks noChangeShapeType="1"/>
                </p:cNvSpPr>
                <p:nvPr/>
              </p:nvSpPr>
              <p:spPr bwMode="auto">
                <a:xfrm>
                  <a:off x="3552" y="3936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4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744" y="2064"/>
                  <a:ext cx="157" cy="24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ru-RU" sz="1800" b="1">
                      <a:solidFill>
                        <a:srgbClr val="2BAB2B"/>
                      </a:solidFill>
                    </a:rPr>
                    <a:t>1</a:t>
                  </a:r>
                </a:p>
              </p:txBody>
            </p:sp>
            <p:sp>
              <p:nvSpPr>
                <p:cNvPr id="12345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5232" y="2448"/>
                  <a:ext cx="208" cy="3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ru-RU" b="1" i="1">
                      <a:solidFill>
                        <a:srgbClr val="3333CC"/>
                      </a:solidFill>
                    </a:rPr>
                    <a:t>х</a:t>
                  </a:r>
                </a:p>
              </p:txBody>
            </p:sp>
            <p:sp>
              <p:nvSpPr>
                <p:cNvPr id="12346" name="Line 48"/>
                <p:cNvSpPr>
                  <a:spLocks noChangeShapeType="1"/>
                </p:cNvSpPr>
                <p:nvPr/>
              </p:nvSpPr>
              <p:spPr bwMode="auto">
                <a:xfrm>
                  <a:off x="3552" y="2592"/>
                  <a:ext cx="19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47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648" y="3456"/>
                  <a:ext cx="312" cy="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ru-RU" sz="2000" b="1">
                      <a:solidFill>
                        <a:srgbClr val="2BAB2B"/>
                      </a:solidFill>
                    </a:rPr>
                    <a:t>-6</a:t>
                  </a:r>
                </a:p>
              </p:txBody>
            </p:sp>
            <p:sp>
              <p:nvSpPr>
                <p:cNvPr id="12348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3744" y="1536"/>
                  <a:ext cx="1104" cy="2304"/>
                </a:xfrm>
                <a:prstGeom prst="line">
                  <a:avLst/>
                </a:prstGeom>
                <a:noFill/>
                <a:ln w="38100">
                  <a:solidFill>
                    <a:srgbClr val="FF66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49" name="Oval 53"/>
                <p:cNvSpPr>
                  <a:spLocks noChangeArrowheads="1"/>
                </p:cNvSpPr>
                <p:nvPr/>
              </p:nvSpPr>
              <p:spPr bwMode="auto">
                <a:xfrm>
                  <a:off x="4368" y="2352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11321" name="Text Box 57"/>
          <p:cNvSpPr txBox="1">
            <a:spLocks noChangeArrowheads="1"/>
          </p:cNvSpPr>
          <p:nvPr/>
        </p:nvSpPr>
        <p:spPr bwMode="auto">
          <a:xfrm>
            <a:off x="1041761" y="2563027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</a:rPr>
              <a:t>а) </a:t>
            </a:r>
            <a:r>
              <a:rPr lang="ru-RU" b="1" i="1" dirty="0">
                <a:solidFill>
                  <a:srgbClr val="FF6600"/>
                </a:solidFill>
              </a:rPr>
              <a:t>у</a:t>
            </a:r>
            <a:r>
              <a:rPr lang="ru-RU" b="1" dirty="0">
                <a:solidFill>
                  <a:srgbClr val="FF6600"/>
                </a:solidFill>
              </a:rPr>
              <a:t> = 0</a:t>
            </a:r>
            <a:r>
              <a:rPr lang="ru-RU" dirty="0">
                <a:solidFill>
                  <a:srgbClr val="000000"/>
                </a:solidFill>
              </a:rPr>
              <a:t>  при  </a:t>
            </a:r>
            <a:r>
              <a:rPr lang="ru-RU" b="1" i="1" dirty="0">
                <a:solidFill>
                  <a:srgbClr val="3333CC"/>
                </a:solidFill>
              </a:rPr>
              <a:t>х</a:t>
            </a:r>
            <a:r>
              <a:rPr lang="ru-RU" b="1" i="1" dirty="0">
                <a:solidFill>
                  <a:srgbClr val="000000"/>
                </a:solidFill>
              </a:rPr>
              <a:t> </a:t>
            </a:r>
            <a:r>
              <a:rPr lang="ru-RU" b="1" i="1" dirty="0">
                <a:solidFill>
                  <a:srgbClr val="3333CC"/>
                </a:solidFill>
              </a:rPr>
              <a:t>= 3</a:t>
            </a:r>
            <a:endParaRPr lang="ru-RU" b="1" dirty="0">
              <a:solidFill>
                <a:srgbClr val="3333CC"/>
              </a:solidFill>
            </a:endParaRPr>
          </a:p>
        </p:txBody>
      </p:sp>
      <p:sp>
        <p:nvSpPr>
          <p:cNvPr id="11322" name="Text Box 58"/>
          <p:cNvSpPr txBox="1">
            <a:spLocks noChangeArrowheads="1"/>
          </p:cNvSpPr>
          <p:nvPr/>
        </p:nvSpPr>
        <p:spPr bwMode="auto">
          <a:xfrm>
            <a:off x="798353" y="2972457"/>
            <a:ext cx="298660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</a:rPr>
              <a:t>б) </a:t>
            </a:r>
            <a:r>
              <a:rPr lang="ru-RU" b="1" i="1" dirty="0" smtClean="0">
                <a:solidFill>
                  <a:srgbClr val="FF6600"/>
                </a:solidFill>
              </a:rPr>
              <a:t>у</a:t>
            </a:r>
            <a:r>
              <a:rPr lang="ru-RU" b="1" dirty="0" smtClean="0">
                <a:solidFill>
                  <a:srgbClr val="FF6600"/>
                </a:solidFill>
              </a:rPr>
              <a:t> </a:t>
            </a:r>
            <a:r>
              <a:rPr lang="ru-RU" b="1" dirty="0" smtClean="0">
                <a:solidFill>
                  <a:srgbClr val="FF6600"/>
                </a:solidFill>
                <a:sym typeface="Symbol" pitchFamily="18" charset="2"/>
              </a:rPr>
              <a:t></a:t>
            </a:r>
            <a:r>
              <a:rPr lang="ru-RU" b="1" dirty="0" smtClean="0">
                <a:solidFill>
                  <a:srgbClr val="FF6600"/>
                </a:solidFill>
              </a:rPr>
              <a:t> 0</a:t>
            </a:r>
            <a:r>
              <a:rPr lang="ru-RU" dirty="0" smtClean="0">
                <a:solidFill>
                  <a:srgbClr val="000000"/>
                </a:solidFill>
              </a:rPr>
              <a:t>  при  </a:t>
            </a:r>
            <a:r>
              <a:rPr lang="ru-RU" b="1" i="1" dirty="0" smtClean="0">
                <a:solidFill>
                  <a:srgbClr val="3333CC"/>
                </a:solidFill>
              </a:rPr>
              <a:t>х</a:t>
            </a:r>
            <a:r>
              <a:rPr lang="ru-RU" b="1" i="1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3333CC"/>
                </a:solidFill>
                <a:sym typeface="Symbol" pitchFamily="18" charset="2"/>
              </a:rPr>
              <a:t></a:t>
            </a:r>
            <a:r>
              <a:rPr lang="ru-RU" b="1" i="1" dirty="0" smtClean="0">
                <a:solidFill>
                  <a:srgbClr val="3333CC"/>
                </a:solidFill>
              </a:rPr>
              <a:t> 3</a:t>
            </a:r>
            <a:endParaRPr lang="en-US" b="1" i="1" dirty="0" smtClean="0">
              <a:solidFill>
                <a:srgbClr val="3333CC"/>
              </a:solidFill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3333CC"/>
                </a:solidFill>
              </a:rPr>
              <a:t>  </a:t>
            </a:r>
            <a:endParaRPr lang="ru-RU" i="1" dirty="0">
              <a:solidFill>
                <a:srgbClr val="3333CC"/>
              </a:solidFill>
            </a:endParaRPr>
          </a:p>
        </p:txBody>
      </p:sp>
      <p:sp>
        <p:nvSpPr>
          <p:cNvPr id="11323" name="Text Box 59"/>
          <p:cNvSpPr txBox="1">
            <a:spLocks noChangeArrowheads="1"/>
          </p:cNvSpPr>
          <p:nvPr/>
        </p:nvSpPr>
        <p:spPr bwMode="auto">
          <a:xfrm>
            <a:off x="395536" y="4524422"/>
            <a:ext cx="51670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</a:rPr>
              <a:t>Если </a:t>
            </a:r>
            <a:r>
              <a:rPr lang="ru-RU" sz="2000" b="1" i="1" dirty="0">
                <a:solidFill>
                  <a:srgbClr val="3333CC"/>
                </a:solidFill>
              </a:rPr>
              <a:t>х</a:t>
            </a:r>
            <a:r>
              <a:rPr lang="ru-RU" sz="2000" b="1" i="1" dirty="0">
                <a:solidFill>
                  <a:srgbClr val="000000"/>
                </a:solidFill>
              </a:rPr>
              <a:t> </a:t>
            </a:r>
            <a:r>
              <a:rPr lang="ru-RU" sz="2000" b="1" dirty="0">
                <a:solidFill>
                  <a:srgbClr val="3333CC"/>
                </a:solidFill>
                <a:sym typeface="Symbol" pitchFamily="18" charset="2"/>
              </a:rPr>
              <a:t></a:t>
            </a:r>
            <a:r>
              <a:rPr lang="ru-RU" sz="2000" b="1" i="1" dirty="0">
                <a:solidFill>
                  <a:srgbClr val="3333CC"/>
                </a:solidFill>
              </a:rPr>
              <a:t> 3</a:t>
            </a:r>
            <a:r>
              <a:rPr lang="ru-RU" sz="2000" i="1" dirty="0">
                <a:solidFill>
                  <a:srgbClr val="3333CC"/>
                </a:solidFill>
              </a:rPr>
              <a:t> , </a:t>
            </a:r>
            <a:r>
              <a:rPr lang="ru-RU" sz="2000" dirty="0">
                <a:solidFill>
                  <a:srgbClr val="000000"/>
                </a:solidFill>
              </a:rPr>
              <a:t>то прямая расположена</a:t>
            </a:r>
            <a:r>
              <a:rPr lang="ru-RU" sz="2000" i="1" dirty="0">
                <a:solidFill>
                  <a:srgbClr val="3333CC"/>
                </a:solidFill>
              </a:rPr>
              <a:t> </a:t>
            </a:r>
            <a:r>
              <a:rPr lang="ru-RU" sz="2000" dirty="0">
                <a:solidFill>
                  <a:srgbClr val="FF2727"/>
                </a:solidFill>
              </a:rPr>
              <a:t>выше</a:t>
            </a:r>
            <a:r>
              <a:rPr lang="ru-RU" sz="2000" i="1" dirty="0">
                <a:solidFill>
                  <a:srgbClr val="3333CC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оси</a:t>
            </a:r>
            <a:r>
              <a:rPr lang="ru-RU" sz="2000" i="1" dirty="0">
                <a:solidFill>
                  <a:srgbClr val="3333CC"/>
                </a:solidFill>
              </a:rPr>
              <a:t> х</a:t>
            </a:r>
            <a:r>
              <a:rPr lang="ru-RU" sz="2000" dirty="0">
                <a:solidFill>
                  <a:srgbClr val="000000"/>
                </a:solidFill>
              </a:rPr>
              <a:t>, значит, ординаты соответствующих точек прямой </a:t>
            </a:r>
            <a:r>
              <a:rPr lang="ru-RU" sz="2000" dirty="0">
                <a:solidFill>
                  <a:srgbClr val="FF2727"/>
                </a:solidFill>
              </a:rPr>
              <a:t>положительны</a:t>
            </a:r>
          </a:p>
        </p:txBody>
      </p:sp>
      <p:sp>
        <p:nvSpPr>
          <p:cNvPr id="11324" name="Text Box 60"/>
          <p:cNvSpPr txBox="1">
            <a:spLocks noChangeArrowheads="1"/>
          </p:cNvSpPr>
          <p:nvPr/>
        </p:nvSpPr>
        <p:spPr bwMode="auto">
          <a:xfrm>
            <a:off x="1041761" y="3442138"/>
            <a:ext cx="35730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</a:rPr>
              <a:t>в) </a:t>
            </a:r>
            <a:r>
              <a:rPr lang="ru-RU" b="1" i="1" dirty="0">
                <a:solidFill>
                  <a:srgbClr val="FF6600"/>
                </a:solidFill>
              </a:rPr>
              <a:t>у </a:t>
            </a:r>
            <a:r>
              <a:rPr lang="ru-RU" b="1" i="1" dirty="0">
                <a:solidFill>
                  <a:srgbClr val="FF6600"/>
                </a:solidFill>
                <a:sym typeface="Symbol" pitchFamily="18" charset="2"/>
              </a:rPr>
              <a:t> </a:t>
            </a:r>
            <a:r>
              <a:rPr lang="ru-RU" b="1" dirty="0">
                <a:solidFill>
                  <a:srgbClr val="FF6600"/>
                </a:solidFill>
              </a:rPr>
              <a:t> 0</a:t>
            </a:r>
            <a:r>
              <a:rPr lang="ru-RU" dirty="0">
                <a:solidFill>
                  <a:srgbClr val="000000"/>
                </a:solidFill>
              </a:rPr>
              <a:t>  при  </a:t>
            </a:r>
            <a:r>
              <a:rPr lang="ru-RU" b="1" i="1" dirty="0">
                <a:solidFill>
                  <a:srgbClr val="3333CC"/>
                </a:solidFill>
              </a:rPr>
              <a:t>х</a:t>
            </a:r>
            <a:r>
              <a:rPr lang="ru-RU" b="1" i="1" dirty="0">
                <a:solidFill>
                  <a:srgbClr val="000000"/>
                </a:solidFill>
              </a:rPr>
              <a:t> </a:t>
            </a:r>
            <a:r>
              <a:rPr lang="ru-RU" b="1" i="1" dirty="0">
                <a:solidFill>
                  <a:srgbClr val="3333CC"/>
                </a:solidFill>
                <a:sym typeface="Symbol" pitchFamily="18" charset="2"/>
              </a:rPr>
              <a:t> </a:t>
            </a:r>
            <a:r>
              <a:rPr lang="ru-RU" b="1" i="1" dirty="0" smtClean="0">
                <a:solidFill>
                  <a:srgbClr val="3333CC"/>
                </a:solidFill>
                <a:sym typeface="Symbol" pitchFamily="18" charset="2"/>
              </a:rPr>
              <a:t>3</a:t>
            </a:r>
            <a:r>
              <a:rPr lang="ru-RU" b="1" i="1" dirty="0" smtClean="0">
                <a:solidFill>
                  <a:srgbClr val="FF6600"/>
                </a:solidFill>
                <a:sym typeface="Symbol" pitchFamily="18" charset="2"/>
              </a:rPr>
              <a:t> </a:t>
            </a:r>
            <a:endParaRPr lang="ru-RU" i="1" dirty="0">
              <a:solidFill>
                <a:srgbClr val="3333CC"/>
              </a:solidFill>
            </a:endParaRPr>
          </a:p>
        </p:txBody>
      </p:sp>
      <p:sp>
        <p:nvSpPr>
          <p:cNvPr id="11325" name="Text Box 61"/>
          <p:cNvSpPr txBox="1">
            <a:spLocks noChangeArrowheads="1"/>
          </p:cNvSpPr>
          <p:nvPr/>
        </p:nvSpPr>
        <p:spPr bwMode="auto">
          <a:xfrm>
            <a:off x="395536" y="5622041"/>
            <a:ext cx="51670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</a:rPr>
              <a:t>Если </a:t>
            </a:r>
            <a:r>
              <a:rPr lang="ru-RU" sz="2000" b="1" i="1" dirty="0">
                <a:solidFill>
                  <a:srgbClr val="3333CC"/>
                </a:solidFill>
              </a:rPr>
              <a:t>х</a:t>
            </a:r>
            <a:r>
              <a:rPr lang="ru-RU" sz="2000" b="1" i="1" dirty="0">
                <a:solidFill>
                  <a:srgbClr val="000000"/>
                </a:solidFill>
              </a:rPr>
              <a:t> </a:t>
            </a:r>
            <a:r>
              <a:rPr lang="ru-RU" sz="2000" b="1" i="1" dirty="0">
                <a:solidFill>
                  <a:srgbClr val="3333CC"/>
                </a:solidFill>
                <a:sym typeface="Symbol" pitchFamily="18" charset="2"/>
              </a:rPr>
              <a:t> </a:t>
            </a:r>
            <a:r>
              <a:rPr lang="ru-RU" sz="2000" b="1" i="1" dirty="0">
                <a:solidFill>
                  <a:srgbClr val="FF6600"/>
                </a:solidFill>
                <a:sym typeface="Symbol" pitchFamily="18" charset="2"/>
              </a:rPr>
              <a:t> </a:t>
            </a:r>
            <a:r>
              <a:rPr lang="ru-RU" sz="2000" b="1" i="1" dirty="0">
                <a:solidFill>
                  <a:srgbClr val="3333CC"/>
                </a:solidFill>
              </a:rPr>
              <a:t>3</a:t>
            </a:r>
            <a:r>
              <a:rPr lang="ru-RU" sz="2000" i="1" dirty="0">
                <a:solidFill>
                  <a:srgbClr val="3333CC"/>
                </a:solidFill>
              </a:rPr>
              <a:t>, </a:t>
            </a:r>
            <a:r>
              <a:rPr lang="ru-RU" sz="2000" dirty="0">
                <a:solidFill>
                  <a:srgbClr val="000000"/>
                </a:solidFill>
              </a:rPr>
              <a:t>то прямая расположена</a:t>
            </a:r>
            <a:r>
              <a:rPr lang="ru-RU" sz="2000" i="1" dirty="0">
                <a:solidFill>
                  <a:srgbClr val="3333CC"/>
                </a:solidFill>
              </a:rPr>
              <a:t> </a:t>
            </a:r>
            <a:r>
              <a:rPr lang="ru-RU" sz="2000" dirty="0">
                <a:solidFill>
                  <a:srgbClr val="FF2727"/>
                </a:solidFill>
              </a:rPr>
              <a:t>ниже</a:t>
            </a:r>
            <a:r>
              <a:rPr lang="ru-RU" sz="2000" i="1" dirty="0">
                <a:solidFill>
                  <a:srgbClr val="3333CC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оси</a:t>
            </a:r>
            <a:r>
              <a:rPr lang="ru-RU" sz="2000" i="1" dirty="0">
                <a:solidFill>
                  <a:srgbClr val="3333CC"/>
                </a:solidFill>
              </a:rPr>
              <a:t> х</a:t>
            </a:r>
            <a:r>
              <a:rPr lang="ru-RU" sz="2000" dirty="0">
                <a:solidFill>
                  <a:srgbClr val="000000"/>
                </a:solidFill>
              </a:rPr>
              <a:t>, значит, ординаты соответствующих точек прямой </a:t>
            </a:r>
            <a:r>
              <a:rPr lang="ru-RU" sz="2000" dirty="0">
                <a:solidFill>
                  <a:srgbClr val="FF2727"/>
                </a:solidFill>
              </a:rPr>
              <a:t>отрицательны</a:t>
            </a:r>
          </a:p>
        </p:txBody>
      </p:sp>
    </p:spTree>
    <p:extLst>
      <p:ext uri="{BB962C8B-B14F-4D97-AF65-F5344CB8AC3E}">
        <p14:creationId xmlns:p14="http://schemas.microsoft.com/office/powerpoint/2010/main" val="420237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1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1" grpId="0" autoUpdateAnimBg="0"/>
      <p:bldP spid="11321" grpId="0" autoUpdateAnimBg="0"/>
      <p:bldP spid="11322" grpId="0" autoUpdateAnimBg="0"/>
      <p:bldP spid="11323" grpId="0" autoUpdateAnimBg="0"/>
      <p:bldP spid="11324" grpId="0" autoUpdateAnimBg="0"/>
      <p:bldP spid="1132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295400" y="1535113"/>
            <a:ext cx="7381056" cy="3951287"/>
            <a:chOff x="1632" y="1536"/>
            <a:chExt cx="2949" cy="1920"/>
          </a:xfrm>
        </p:grpSpPr>
        <p:sp>
          <p:nvSpPr>
            <p:cNvPr id="1030" name="Rectangle 7"/>
            <p:cNvSpPr>
              <a:spLocks noChangeArrowheads="1"/>
            </p:cNvSpPr>
            <p:nvPr/>
          </p:nvSpPr>
          <p:spPr bwMode="auto">
            <a:xfrm>
              <a:off x="1632" y="1536"/>
              <a:ext cx="2928" cy="1920"/>
            </a:xfrm>
            <a:prstGeom prst="rect">
              <a:avLst/>
            </a:prstGeom>
            <a:noFill/>
            <a:ln w="3175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" name="Text Box 2"/>
            <p:cNvSpPr txBox="1">
              <a:spLocks noChangeArrowheads="1"/>
            </p:cNvSpPr>
            <p:nvPr/>
          </p:nvSpPr>
          <p:spPr bwMode="auto">
            <a:xfrm>
              <a:off x="1701" y="1616"/>
              <a:ext cx="2880" cy="1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4400" b="1" i="1" dirty="0">
                  <a:latin typeface="Times New Roman" pitchFamily="18" charset="0"/>
                  <a:sym typeface="Symbol" pitchFamily="18" charset="2"/>
                </a:rPr>
                <a:t>C=</a:t>
              </a:r>
              <a:r>
                <a:rPr lang="ru-RU" sz="4400" b="1" i="1" dirty="0">
                  <a:latin typeface="Times New Roman" pitchFamily="18" charset="0"/>
                  <a:sym typeface="Symbol" pitchFamily="18" charset="2"/>
                </a:rPr>
                <a:t></a:t>
              </a:r>
              <a:r>
                <a:rPr lang="en-US" sz="4400" b="1" i="1" dirty="0">
                  <a:latin typeface="Times New Roman" pitchFamily="18" charset="0"/>
                  <a:sym typeface="Symbol" pitchFamily="18" charset="2"/>
                </a:rPr>
                <a:t>d</a:t>
              </a:r>
            </a:p>
            <a:p>
              <a:pPr algn="ctr" eaLnBrk="1" hangingPunct="1"/>
              <a:r>
                <a:rPr lang="en-US" sz="4400" b="1" i="1" dirty="0" smtClean="0">
                  <a:latin typeface="Times New Roman" pitchFamily="18" charset="0"/>
                  <a:sym typeface="Symbol" pitchFamily="18" charset="2"/>
                </a:rPr>
                <a:t>M=V</a:t>
              </a:r>
              <a:r>
                <a:rPr lang="ru-RU" sz="4400" b="1" i="1" dirty="0" smtClean="0">
                  <a:latin typeface="Times New Roman" pitchFamily="18" charset="0"/>
                  <a:sym typeface="Symbol" pitchFamily="18" charset="2"/>
                </a:rPr>
                <a:t></a:t>
              </a:r>
              <a:endParaRPr lang="en-US" sz="4400" b="1" i="1" dirty="0">
                <a:latin typeface="Times New Roman" pitchFamily="18" charset="0"/>
                <a:sym typeface="Symbol" pitchFamily="18" charset="2"/>
              </a:endParaRPr>
            </a:p>
            <a:p>
              <a:pPr algn="ctr" eaLnBrk="1" hangingPunct="1"/>
              <a:r>
                <a:rPr lang="en-US" sz="4400" b="1" i="1" dirty="0">
                  <a:latin typeface="Times New Roman" pitchFamily="18" charset="0"/>
                  <a:sym typeface="Symbol" pitchFamily="18" charset="2"/>
                </a:rPr>
                <a:t>P=4a</a:t>
              </a:r>
            </a:p>
            <a:p>
              <a:pPr algn="ctr" eaLnBrk="1" hangingPunct="1"/>
              <a:r>
                <a:rPr lang="en-US" sz="4400" b="1" i="1" dirty="0">
                  <a:latin typeface="Times New Roman" pitchFamily="18" charset="0"/>
                  <a:sym typeface="Symbol" pitchFamily="18" charset="2"/>
                </a:rPr>
                <a:t>S=</a:t>
              </a:r>
              <a:r>
                <a:rPr lang="en-US" sz="4400" b="1" i="1" dirty="0" err="1">
                  <a:latin typeface="Times New Roman" pitchFamily="18" charset="0"/>
                  <a:sym typeface="Symbol" pitchFamily="18" charset="2"/>
                </a:rPr>
                <a:t>vt</a:t>
              </a:r>
              <a:endParaRPr lang="en-US" sz="4400" b="1" i="1" dirty="0">
                <a:latin typeface="Times New Roman" pitchFamily="18" charset="0"/>
                <a:sym typeface="Symbol" pitchFamily="18" charset="2"/>
              </a:endParaRPr>
            </a:p>
            <a:p>
              <a:pPr algn="ctr" eaLnBrk="1" hangingPunct="1"/>
              <a:r>
                <a:rPr lang="en-US" sz="4400" b="1" i="1" dirty="0">
                  <a:latin typeface="Times New Roman" pitchFamily="18" charset="0"/>
                  <a:sym typeface="Symbol" pitchFamily="18" charset="2"/>
                </a:rPr>
                <a:t>X=x</a:t>
              </a:r>
              <a:r>
                <a:rPr lang="en-US" sz="4400" b="1" i="1" baseline="-25000" dirty="0">
                  <a:latin typeface="Times New Roman" pitchFamily="18" charset="0"/>
                  <a:sym typeface="Symbol" pitchFamily="18" charset="2"/>
                </a:rPr>
                <a:t>0</a:t>
              </a:r>
              <a:r>
                <a:rPr lang="en-US" sz="4400" b="1" i="1" dirty="0">
                  <a:latin typeface="Times New Roman" pitchFamily="18" charset="0"/>
                  <a:sym typeface="Symbol" pitchFamily="18" charset="2"/>
                </a:rPr>
                <a:t>+vt</a:t>
              </a:r>
              <a:endParaRPr lang="ru-RU" sz="4400" b="1" i="1" dirty="0">
                <a:latin typeface="Times New Roman" pitchFamily="18" charset="0"/>
              </a:endParaRPr>
            </a:p>
          </p:txBody>
        </p:sp>
      </p:grp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4527550" y="3314700"/>
          <a:ext cx="88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Формула" r:id="rId3" imgW="88560" imgH="228600" progId="Equation.3">
                  <p:embed/>
                </p:oleObj>
              </mc:Choice>
              <mc:Fallback>
                <p:oleObj name="Формула" r:id="rId3" imgW="88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550" y="3314700"/>
                        <a:ext cx="889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203325" y="119856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baseline="30000"/>
          </a:p>
        </p:txBody>
      </p:sp>
      <p:sp>
        <p:nvSpPr>
          <p:cNvPr id="1029" name="Text Box 10"/>
          <p:cNvSpPr txBox="1">
            <a:spLocks noChangeArrowheads="1"/>
          </p:cNvSpPr>
          <p:nvPr/>
        </p:nvSpPr>
        <p:spPr bwMode="auto">
          <a:xfrm>
            <a:off x="1331913" y="981075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b="1" i="1">
                <a:solidFill>
                  <a:schemeClr val="tx2"/>
                </a:solidFill>
              </a:rPr>
              <a:t>Примеры линейных зависимостей</a:t>
            </a:r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281210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680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914400"/>
            <a:ext cx="7793037" cy="846138"/>
          </a:xfrm>
          <a:noFill/>
        </p:spPr>
        <p:txBody>
          <a:bodyPr/>
          <a:lstStyle/>
          <a:p>
            <a:pPr eaLnBrk="1" hangingPunct="1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Графики зависимости скорости от времени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2057400"/>
            <a:ext cx="3810000" cy="4114800"/>
          </a:xfrm>
          <a:prstGeom prst="rect">
            <a:avLst/>
          </a:prstGeom>
          <a:noFill/>
          <a:ln w="3175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sz="1400" b="1" i="1" smtClean="0"/>
              <a:t>Изменялась ли скорость тела</a:t>
            </a:r>
            <a:r>
              <a:rPr lang="ru-RU" sz="1400" smtClean="0"/>
              <a:t> </a:t>
            </a:r>
            <a:r>
              <a:rPr lang="ru-RU" sz="1400" b="1" i="1" smtClean="0"/>
              <a:t>с течением времени? Чему равна скорость?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sz="quarter" idx="14"/>
          </p:nvPr>
        </p:nvSpPr>
        <p:spPr>
          <a:xfrm>
            <a:off x="5181600" y="2057400"/>
            <a:ext cx="3810000" cy="4114800"/>
          </a:xfrm>
          <a:prstGeom prst="rect">
            <a:avLst/>
          </a:prstGeom>
          <a:ln w="31750">
            <a:solidFill>
              <a:schemeClr val="hlink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1400" b="1" i="1" smtClean="0"/>
              <a:t>Скорость какого тела больше? Какое</a:t>
            </a:r>
            <a:r>
              <a:rPr lang="ru-RU" sz="1400" smtClean="0"/>
              <a:t> </a:t>
            </a:r>
            <a:r>
              <a:rPr lang="ru-RU" sz="14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расстояние </a:t>
            </a:r>
            <a:r>
              <a:rPr lang="ru-RU" sz="1400" b="1" i="1" smtClean="0"/>
              <a:t>пройдёт каждое тело за 5 с?</a:t>
            </a:r>
            <a:r>
              <a:rPr lang="ru-RU" sz="1600" b="1" i="1" smtClean="0"/>
              <a:t>  </a:t>
            </a:r>
          </a:p>
        </p:txBody>
      </p:sp>
      <p:sp>
        <p:nvSpPr>
          <p:cNvPr id="9221" name="Line 9"/>
          <p:cNvSpPr>
            <a:spLocks noChangeShapeType="1"/>
          </p:cNvSpPr>
          <p:nvPr/>
        </p:nvSpPr>
        <p:spPr bwMode="auto">
          <a:xfrm flipV="1">
            <a:off x="1295400" y="3276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222" name="Line 10"/>
          <p:cNvSpPr>
            <a:spLocks noChangeShapeType="1"/>
          </p:cNvSpPr>
          <p:nvPr/>
        </p:nvSpPr>
        <p:spPr bwMode="auto">
          <a:xfrm>
            <a:off x="1295400" y="5562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2362200" y="5257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224" name="Line 12"/>
          <p:cNvSpPr>
            <a:spLocks noChangeShapeType="1"/>
          </p:cNvSpPr>
          <p:nvPr/>
        </p:nvSpPr>
        <p:spPr bwMode="auto">
          <a:xfrm>
            <a:off x="2590800" y="5486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225" name="Line 13"/>
          <p:cNvSpPr>
            <a:spLocks noChangeShapeType="1"/>
          </p:cNvSpPr>
          <p:nvPr/>
        </p:nvSpPr>
        <p:spPr bwMode="auto">
          <a:xfrm>
            <a:off x="3276600" y="5486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226" name="Line 16"/>
          <p:cNvSpPr>
            <a:spLocks noChangeShapeType="1"/>
          </p:cNvSpPr>
          <p:nvPr/>
        </p:nvSpPr>
        <p:spPr bwMode="auto">
          <a:xfrm>
            <a:off x="1752600" y="3962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227" name="Line 18"/>
          <p:cNvSpPr>
            <a:spLocks noChangeShapeType="1"/>
          </p:cNvSpPr>
          <p:nvPr/>
        </p:nvSpPr>
        <p:spPr bwMode="auto">
          <a:xfrm>
            <a:off x="1905000" y="5486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228" name="Line 19"/>
          <p:cNvSpPr>
            <a:spLocks noChangeShapeType="1"/>
          </p:cNvSpPr>
          <p:nvPr/>
        </p:nvSpPr>
        <p:spPr bwMode="auto">
          <a:xfrm>
            <a:off x="1295400" y="472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229" name="Line 20"/>
          <p:cNvSpPr>
            <a:spLocks noChangeShapeType="1"/>
          </p:cNvSpPr>
          <p:nvPr/>
        </p:nvSpPr>
        <p:spPr bwMode="auto">
          <a:xfrm flipH="1">
            <a:off x="1219200" y="4572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230" name="Line 21"/>
          <p:cNvSpPr>
            <a:spLocks noChangeShapeType="1"/>
          </p:cNvSpPr>
          <p:nvPr/>
        </p:nvSpPr>
        <p:spPr bwMode="auto">
          <a:xfrm flipH="1">
            <a:off x="1219200" y="3886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231" name="Text Box 24"/>
          <p:cNvSpPr txBox="1">
            <a:spLocks noChangeArrowheads="1"/>
          </p:cNvSpPr>
          <p:nvPr/>
        </p:nvSpPr>
        <p:spPr bwMode="auto">
          <a:xfrm>
            <a:off x="3657600" y="5181600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i="1" baseline="30000"/>
              <a:t>t,</a:t>
            </a:r>
            <a:r>
              <a:rPr lang="ru-RU" baseline="30000"/>
              <a:t> </a:t>
            </a:r>
            <a:r>
              <a:rPr lang="ru-RU" sz="2000" b="1" i="1" baseline="30000"/>
              <a:t>с</a:t>
            </a:r>
            <a:endParaRPr lang="ru-RU" baseline="30000"/>
          </a:p>
        </p:txBody>
      </p:sp>
      <p:sp>
        <p:nvSpPr>
          <p:cNvPr id="9232" name="Text Box 28"/>
          <p:cNvSpPr txBox="1">
            <a:spLocks noChangeArrowheads="1"/>
          </p:cNvSpPr>
          <p:nvPr/>
        </p:nvSpPr>
        <p:spPr bwMode="auto">
          <a:xfrm>
            <a:off x="1752600" y="57150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aseline="30000"/>
              <a:t>1</a:t>
            </a:r>
          </a:p>
        </p:txBody>
      </p:sp>
      <p:sp>
        <p:nvSpPr>
          <p:cNvPr id="9233" name="Text Box 29"/>
          <p:cNvSpPr txBox="1">
            <a:spLocks noChangeArrowheads="1"/>
          </p:cNvSpPr>
          <p:nvPr/>
        </p:nvSpPr>
        <p:spPr bwMode="auto">
          <a:xfrm>
            <a:off x="2514600" y="5715000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aseline="30000"/>
              <a:t>2</a:t>
            </a:r>
          </a:p>
        </p:txBody>
      </p:sp>
      <p:sp>
        <p:nvSpPr>
          <p:cNvPr id="9234" name="Text Box 30"/>
          <p:cNvSpPr txBox="1">
            <a:spLocks noChangeArrowheads="1"/>
          </p:cNvSpPr>
          <p:nvPr/>
        </p:nvSpPr>
        <p:spPr bwMode="auto">
          <a:xfrm>
            <a:off x="3200400" y="5715000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aseline="30000"/>
              <a:t>3</a:t>
            </a:r>
          </a:p>
        </p:txBody>
      </p:sp>
      <p:sp>
        <p:nvSpPr>
          <p:cNvPr id="9235" name="Text Box 31"/>
          <p:cNvSpPr txBox="1">
            <a:spLocks noChangeArrowheads="1"/>
          </p:cNvSpPr>
          <p:nvPr/>
        </p:nvSpPr>
        <p:spPr bwMode="auto">
          <a:xfrm>
            <a:off x="838200" y="44958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aseline="30000"/>
              <a:t>4</a:t>
            </a:r>
          </a:p>
        </p:txBody>
      </p:sp>
      <p:sp>
        <p:nvSpPr>
          <p:cNvPr id="9236" name="Text Box 32"/>
          <p:cNvSpPr txBox="1">
            <a:spLocks noChangeArrowheads="1"/>
          </p:cNvSpPr>
          <p:nvPr/>
        </p:nvSpPr>
        <p:spPr bwMode="auto">
          <a:xfrm>
            <a:off x="838200" y="38100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aseline="30000"/>
              <a:t>8</a:t>
            </a:r>
          </a:p>
        </p:txBody>
      </p:sp>
      <p:sp>
        <p:nvSpPr>
          <p:cNvPr id="9237" name="Line 33"/>
          <p:cNvSpPr>
            <a:spLocks noChangeShapeType="1"/>
          </p:cNvSpPr>
          <p:nvPr/>
        </p:nvSpPr>
        <p:spPr bwMode="auto">
          <a:xfrm>
            <a:off x="1295400" y="3886200"/>
            <a:ext cx="2667000" cy="0"/>
          </a:xfrm>
          <a:prstGeom prst="line">
            <a:avLst/>
          </a:prstGeom>
          <a:noFill/>
          <a:ln w="31750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238" name="Line 34"/>
          <p:cNvSpPr>
            <a:spLocks noChangeShapeType="1"/>
          </p:cNvSpPr>
          <p:nvPr/>
        </p:nvSpPr>
        <p:spPr bwMode="auto">
          <a:xfrm flipV="1">
            <a:off x="5867400" y="32766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239" name="Line 35"/>
          <p:cNvSpPr>
            <a:spLocks noChangeShapeType="1"/>
          </p:cNvSpPr>
          <p:nvPr/>
        </p:nvSpPr>
        <p:spPr bwMode="auto">
          <a:xfrm>
            <a:off x="5867400" y="5486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240" name="Text Box 37"/>
          <p:cNvSpPr txBox="1">
            <a:spLocks noChangeArrowheads="1"/>
          </p:cNvSpPr>
          <p:nvPr/>
        </p:nvSpPr>
        <p:spPr bwMode="auto">
          <a:xfrm>
            <a:off x="8229600" y="5105400"/>
            <a:ext cx="9144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baseline="30000"/>
              <a:t>t, c</a:t>
            </a:r>
            <a:endParaRPr lang="ru-RU" baseline="30000"/>
          </a:p>
        </p:txBody>
      </p:sp>
      <p:sp>
        <p:nvSpPr>
          <p:cNvPr id="9241" name="Line 39"/>
          <p:cNvSpPr>
            <a:spLocks noChangeShapeType="1"/>
          </p:cNvSpPr>
          <p:nvPr/>
        </p:nvSpPr>
        <p:spPr bwMode="auto">
          <a:xfrm flipV="1">
            <a:off x="6477000" y="5410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242" name="Line 41"/>
          <p:cNvSpPr>
            <a:spLocks noChangeShapeType="1"/>
          </p:cNvSpPr>
          <p:nvPr/>
        </p:nvSpPr>
        <p:spPr bwMode="auto">
          <a:xfrm flipV="1">
            <a:off x="7239000" y="5410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243" name="Line 42"/>
          <p:cNvSpPr>
            <a:spLocks noChangeShapeType="1"/>
          </p:cNvSpPr>
          <p:nvPr/>
        </p:nvSpPr>
        <p:spPr bwMode="auto">
          <a:xfrm flipV="1">
            <a:off x="7924800" y="5410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244" name="Line 43"/>
          <p:cNvSpPr>
            <a:spLocks noChangeShapeType="1"/>
          </p:cNvSpPr>
          <p:nvPr/>
        </p:nvSpPr>
        <p:spPr bwMode="auto">
          <a:xfrm>
            <a:off x="5867400" y="4572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245" name="Line 44"/>
          <p:cNvSpPr>
            <a:spLocks noChangeShapeType="1"/>
          </p:cNvSpPr>
          <p:nvPr/>
        </p:nvSpPr>
        <p:spPr bwMode="auto">
          <a:xfrm flipH="1">
            <a:off x="5791200" y="4648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246" name="Line 45"/>
          <p:cNvSpPr>
            <a:spLocks noChangeShapeType="1"/>
          </p:cNvSpPr>
          <p:nvPr/>
        </p:nvSpPr>
        <p:spPr bwMode="auto">
          <a:xfrm flipH="1">
            <a:off x="5791200" y="3886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247" name="Text Box 46"/>
          <p:cNvSpPr txBox="1">
            <a:spLocks noChangeArrowheads="1"/>
          </p:cNvSpPr>
          <p:nvPr/>
        </p:nvSpPr>
        <p:spPr bwMode="auto">
          <a:xfrm>
            <a:off x="6324600" y="5638800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aseline="30000"/>
              <a:t>2</a:t>
            </a:r>
          </a:p>
        </p:txBody>
      </p:sp>
      <p:sp>
        <p:nvSpPr>
          <p:cNvPr id="9248" name="Text Box 47"/>
          <p:cNvSpPr txBox="1">
            <a:spLocks noChangeArrowheads="1"/>
          </p:cNvSpPr>
          <p:nvPr/>
        </p:nvSpPr>
        <p:spPr bwMode="auto">
          <a:xfrm>
            <a:off x="7086600" y="5638800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aseline="30000"/>
              <a:t>4</a:t>
            </a:r>
          </a:p>
        </p:txBody>
      </p:sp>
      <p:sp>
        <p:nvSpPr>
          <p:cNvPr id="9249" name="Text Box 49"/>
          <p:cNvSpPr txBox="1">
            <a:spLocks noChangeArrowheads="1"/>
          </p:cNvSpPr>
          <p:nvPr/>
        </p:nvSpPr>
        <p:spPr bwMode="auto">
          <a:xfrm>
            <a:off x="7848600" y="5638800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aseline="30000"/>
              <a:t>6</a:t>
            </a:r>
          </a:p>
        </p:txBody>
      </p:sp>
      <p:sp>
        <p:nvSpPr>
          <p:cNvPr id="9250" name="Text Box 51"/>
          <p:cNvSpPr txBox="1">
            <a:spLocks noChangeArrowheads="1"/>
          </p:cNvSpPr>
          <p:nvPr/>
        </p:nvSpPr>
        <p:spPr bwMode="auto">
          <a:xfrm>
            <a:off x="5486400" y="45720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aseline="30000"/>
              <a:t>1</a:t>
            </a:r>
          </a:p>
        </p:txBody>
      </p:sp>
      <p:sp>
        <p:nvSpPr>
          <p:cNvPr id="9251" name="Text Box 52"/>
          <p:cNvSpPr txBox="1">
            <a:spLocks noChangeArrowheads="1"/>
          </p:cNvSpPr>
          <p:nvPr/>
        </p:nvSpPr>
        <p:spPr bwMode="auto">
          <a:xfrm>
            <a:off x="5470525" y="381000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aseline="30000"/>
              <a:t>2</a:t>
            </a:r>
          </a:p>
        </p:txBody>
      </p:sp>
      <p:sp>
        <p:nvSpPr>
          <p:cNvPr id="9252" name="Text Box 53"/>
          <p:cNvSpPr txBox="1">
            <a:spLocks noChangeArrowheads="1"/>
          </p:cNvSpPr>
          <p:nvPr/>
        </p:nvSpPr>
        <p:spPr bwMode="auto">
          <a:xfrm>
            <a:off x="5486400" y="38100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aseline="30000"/>
              <a:t>2</a:t>
            </a:r>
          </a:p>
        </p:txBody>
      </p:sp>
      <p:sp>
        <p:nvSpPr>
          <p:cNvPr id="9253" name="Line 54"/>
          <p:cNvSpPr>
            <a:spLocks noChangeShapeType="1"/>
          </p:cNvSpPr>
          <p:nvPr/>
        </p:nvSpPr>
        <p:spPr bwMode="auto">
          <a:xfrm>
            <a:off x="5867400" y="4648200"/>
            <a:ext cx="2667000" cy="0"/>
          </a:xfrm>
          <a:prstGeom prst="line">
            <a:avLst/>
          </a:prstGeom>
          <a:noFill/>
          <a:ln w="3175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254" name="Line 55"/>
          <p:cNvSpPr>
            <a:spLocks noChangeShapeType="1"/>
          </p:cNvSpPr>
          <p:nvPr/>
        </p:nvSpPr>
        <p:spPr bwMode="auto">
          <a:xfrm>
            <a:off x="5867400" y="3886200"/>
            <a:ext cx="2590800" cy="0"/>
          </a:xfrm>
          <a:prstGeom prst="line">
            <a:avLst/>
          </a:prstGeom>
          <a:noFill/>
          <a:ln w="31750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9255" name="Text Box 56"/>
          <p:cNvSpPr txBox="1">
            <a:spLocks noChangeArrowheads="1"/>
          </p:cNvSpPr>
          <p:nvPr/>
        </p:nvSpPr>
        <p:spPr bwMode="auto">
          <a:xfrm>
            <a:off x="8305800" y="3429000"/>
            <a:ext cx="4572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i="1" baseline="30000"/>
              <a:t>I</a:t>
            </a:r>
          </a:p>
        </p:txBody>
      </p:sp>
      <p:sp>
        <p:nvSpPr>
          <p:cNvPr id="9256" name="Text Box 57"/>
          <p:cNvSpPr txBox="1">
            <a:spLocks noChangeArrowheads="1"/>
          </p:cNvSpPr>
          <p:nvPr/>
        </p:nvSpPr>
        <p:spPr bwMode="auto">
          <a:xfrm>
            <a:off x="8305800" y="4267200"/>
            <a:ext cx="5334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i="1" baseline="30000"/>
              <a:t>II</a:t>
            </a:r>
            <a:endParaRPr lang="ru-RU" baseline="30000"/>
          </a:p>
        </p:txBody>
      </p:sp>
      <p:sp>
        <p:nvSpPr>
          <p:cNvPr id="9257" name="Text Box 58"/>
          <p:cNvSpPr txBox="1">
            <a:spLocks noChangeArrowheads="1"/>
          </p:cNvSpPr>
          <p:nvPr/>
        </p:nvSpPr>
        <p:spPr bwMode="auto">
          <a:xfrm>
            <a:off x="5943600" y="3276600"/>
            <a:ext cx="8382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baseline="30000">
                <a:latin typeface="Times New Roman" pitchFamily="18" charset="0"/>
              </a:rPr>
              <a:t>V</a:t>
            </a:r>
            <a:r>
              <a:rPr lang="en-US" sz="1000" b="1" i="1" baseline="30000">
                <a:latin typeface="Times New Roman" pitchFamily="18" charset="0"/>
              </a:rPr>
              <a:t>x ,  </a:t>
            </a:r>
            <a:r>
              <a:rPr lang="ru-RU" sz="2000" b="1" i="1" baseline="30000">
                <a:latin typeface="Times New Roman" pitchFamily="18" charset="0"/>
              </a:rPr>
              <a:t>м/с</a:t>
            </a:r>
            <a:endParaRPr lang="ru-RU" baseline="30000"/>
          </a:p>
        </p:txBody>
      </p:sp>
      <p:sp>
        <p:nvSpPr>
          <p:cNvPr id="9258" name="Text Box 59"/>
          <p:cNvSpPr txBox="1">
            <a:spLocks noChangeArrowheads="1"/>
          </p:cNvSpPr>
          <p:nvPr/>
        </p:nvSpPr>
        <p:spPr bwMode="auto">
          <a:xfrm>
            <a:off x="1371600" y="3276600"/>
            <a:ext cx="1066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i="1" baseline="30000">
                <a:latin typeface="Times New Roman" pitchFamily="18" charset="0"/>
              </a:rPr>
              <a:t>V</a:t>
            </a:r>
            <a:r>
              <a:rPr lang="ru-RU" sz="1000" b="1" i="1" baseline="30000">
                <a:latin typeface="Times New Roman" pitchFamily="18" charset="0"/>
              </a:rPr>
              <a:t>x ,</a:t>
            </a:r>
            <a:r>
              <a:rPr lang="ru-RU" sz="2000" b="1" i="1" baseline="30000">
                <a:latin typeface="Times New Roman" pitchFamily="18" charset="0"/>
              </a:rPr>
              <a:t> м/с</a:t>
            </a:r>
            <a:endParaRPr lang="ru-RU" baseline="30000"/>
          </a:p>
        </p:txBody>
      </p:sp>
    </p:spTree>
    <p:extLst>
      <p:ext uri="{BB962C8B-B14F-4D97-AF65-F5344CB8AC3E}">
        <p14:creationId xmlns:p14="http://schemas.microsoft.com/office/powerpoint/2010/main" val="3932572394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838200"/>
            <a:ext cx="7793037" cy="914400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Графики зависимости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перемещения от времени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914400" y="2057400"/>
            <a:ext cx="3886200" cy="4114800"/>
          </a:xfrm>
          <a:prstGeom prst="rect">
            <a:avLst/>
          </a:prstGeom>
          <a:noFill/>
          <a:ln w="3175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sz="1600" b="1" i="1" smtClean="0"/>
              <a:t>С какой скоростью</a:t>
            </a:r>
            <a:r>
              <a:rPr lang="ru-RU" smtClean="0"/>
              <a:t> </a:t>
            </a:r>
            <a:r>
              <a:rPr lang="ru-RU" sz="1600" b="1" i="1" smtClean="0"/>
              <a:t>двигалось</a:t>
            </a:r>
            <a:r>
              <a:rPr lang="ru-RU" sz="1400" b="1" i="1" smtClean="0"/>
              <a:t> </a:t>
            </a:r>
            <a:r>
              <a:rPr lang="ru-RU" sz="1600" b="1" i="1" smtClean="0"/>
              <a:t>тело?</a:t>
            </a:r>
            <a:endParaRPr lang="ru-RU" sz="1400" b="1" i="1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quarter" idx="14"/>
          </p:nvPr>
        </p:nvSpPr>
        <p:spPr>
          <a:xfrm>
            <a:off x="4876800" y="2057400"/>
            <a:ext cx="4038600" cy="4114800"/>
          </a:xfrm>
          <a:prstGeom prst="rect">
            <a:avLst/>
          </a:prstGeom>
          <a:noFill/>
          <a:ln w="3175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sz="1600" b="1" i="1" dirty="0" smtClean="0"/>
              <a:t>Определите</a:t>
            </a:r>
            <a:r>
              <a:rPr lang="ru-RU" dirty="0" smtClean="0"/>
              <a:t> </a:t>
            </a:r>
            <a:r>
              <a:rPr lang="ru-RU" sz="1600" b="1" i="1" dirty="0" smtClean="0"/>
              <a:t>скорость каждого тела.</a:t>
            </a:r>
            <a:r>
              <a:rPr lang="en-US" sz="1600" b="1" i="1" dirty="0" smtClean="0"/>
              <a:t> </a:t>
            </a:r>
            <a:r>
              <a:rPr lang="ru-RU" sz="1600" b="1" i="1" dirty="0" smtClean="0"/>
              <a:t>Что можно сказать о движении тел,</a:t>
            </a:r>
            <a:r>
              <a:rPr lang="en-US" sz="1600" b="1" i="1" dirty="0" smtClean="0"/>
              <a:t>  </a:t>
            </a:r>
            <a:r>
              <a:rPr lang="ru-RU" sz="1600" b="1" i="1" dirty="0" smtClean="0"/>
              <a:t>пользуясь графиком?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5943600" y="3276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5943600" y="5715000"/>
            <a:ext cx="2895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6248400" y="5715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63246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8534400" y="5867400"/>
            <a:ext cx="3810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baseline="30000"/>
              <a:t>t</a:t>
            </a:r>
            <a:endParaRPr lang="ru-RU" i="1" baseline="30000"/>
          </a:p>
        </p:txBody>
      </p:sp>
      <p:sp>
        <p:nvSpPr>
          <p:cNvPr id="10250" name="Line 11"/>
          <p:cNvSpPr>
            <a:spLocks noChangeShapeType="1"/>
          </p:cNvSpPr>
          <p:nvPr/>
        </p:nvSpPr>
        <p:spPr bwMode="auto">
          <a:xfrm>
            <a:off x="67818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51" name="Line 14"/>
          <p:cNvSpPr>
            <a:spLocks noChangeShapeType="1"/>
          </p:cNvSpPr>
          <p:nvPr/>
        </p:nvSpPr>
        <p:spPr bwMode="auto">
          <a:xfrm flipH="1">
            <a:off x="5867400" y="5257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52" name="Line 16"/>
          <p:cNvSpPr>
            <a:spLocks noChangeShapeType="1"/>
          </p:cNvSpPr>
          <p:nvPr/>
        </p:nvSpPr>
        <p:spPr bwMode="auto">
          <a:xfrm>
            <a:off x="72390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53" name="Line 17"/>
          <p:cNvSpPr>
            <a:spLocks noChangeShapeType="1"/>
          </p:cNvSpPr>
          <p:nvPr/>
        </p:nvSpPr>
        <p:spPr bwMode="auto">
          <a:xfrm>
            <a:off x="7696200" y="5791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54" name="Line 18"/>
          <p:cNvSpPr>
            <a:spLocks noChangeShapeType="1"/>
          </p:cNvSpPr>
          <p:nvPr/>
        </p:nvSpPr>
        <p:spPr bwMode="auto">
          <a:xfrm>
            <a:off x="6553200" y="68199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55" name="Line 19"/>
          <p:cNvSpPr>
            <a:spLocks noChangeShapeType="1"/>
          </p:cNvSpPr>
          <p:nvPr/>
        </p:nvSpPr>
        <p:spPr bwMode="auto">
          <a:xfrm>
            <a:off x="80010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56" name="Line 20"/>
          <p:cNvSpPr>
            <a:spLocks noChangeShapeType="1"/>
          </p:cNvSpPr>
          <p:nvPr/>
        </p:nvSpPr>
        <p:spPr bwMode="auto">
          <a:xfrm>
            <a:off x="83820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57" name="Line 21"/>
          <p:cNvSpPr>
            <a:spLocks noChangeShapeType="1"/>
          </p:cNvSpPr>
          <p:nvPr/>
        </p:nvSpPr>
        <p:spPr bwMode="auto">
          <a:xfrm>
            <a:off x="87630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58" name="Line 22"/>
          <p:cNvSpPr>
            <a:spLocks noChangeShapeType="1"/>
          </p:cNvSpPr>
          <p:nvPr/>
        </p:nvSpPr>
        <p:spPr bwMode="auto">
          <a:xfrm flipH="1">
            <a:off x="5867400" y="4267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59" name="Line 23"/>
          <p:cNvSpPr>
            <a:spLocks noChangeShapeType="1"/>
          </p:cNvSpPr>
          <p:nvPr/>
        </p:nvSpPr>
        <p:spPr bwMode="auto">
          <a:xfrm flipV="1">
            <a:off x="5943600" y="3276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60" name="Text Box 24"/>
          <p:cNvSpPr txBox="1">
            <a:spLocks noChangeArrowheads="1"/>
          </p:cNvSpPr>
          <p:nvPr/>
        </p:nvSpPr>
        <p:spPr bwMode="auto">
          <a:xfrm>
            <a:off x="5410200" y="5181600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baseline="30000"/>
              <a:t>50</a:t>
            </a:r>
            <a:endParaRPr lang="ru-RU" sz="1600" b="1" baseline="30000"/>
          </a:p>
        </p:txBody>
      </p:sp>
      <p:sp>
        <p:nvSpPr>
          <p:cNvPr id="10261" name="Text Box 26"/>
          <p:cNvSpPr txBox="1">
            <a:spLocks noChangeArrowheads="1"/>
          </p:cNvSpPr>
          <p:nvPr/>
        </p:nvSpPr>
        <p:spPr bwMode="auto">
          <a:xfrm>
            <a:off x="6096000" y="32766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i="1">
                <a:latin typeface="Times New Roman" pitchFamily="18" charset="0"/>
              </a:rPr>
              <a:t>S</a:t>
            </a:r>
            <a:r>
              <a:rPr lang="en-US" sz="1000" b="1" i="1">
                <a:latin typeface="Times New Roman" pitchFamily="18" charset="0"/>
              </a:rPr>
              <a:t>x</a:t>
            </a:r>
            <a:r>
              <a:rPr lang="en-US" sz="1600" b="1" i="1">
                <a:latin typeface="Times New Roman" pitchFamily="18" charset="0"/>
              </a:rPr>
              <a:t>, </a:t>
            </a:r>
            <a:r>
              <a:rPr lang="ru-RU" sz="1800" b="1" i="1">
                <a:latin typeface="Times New Roman" pitchFamily="18" charset="0"/>
              </a:rPr>
              <a:t>м</a:t>
            </a:r>
            <a:endParaRPr lang="ru-RU" sz="2000" b="1" i="1"/>
          </a:p>
        </p:txBody>
      </p:sp>
      <p:sp>
        <p:nvSpPr>
          <p:cNvPr id="10262" name="Line 27"/>
          <p:cNvSpPr>
            <a:spLocks noChangeShapeType="1"/>
          </p:cNvSpPr>
          <p:nvPr/>
        </p:nvSpPr>
        <p:spPr bwMode="auto">
          <a:xfrm flipV="1">
            <a:off x="5943600" y="3276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63" name="Line 30"/>
          <p:cNvSpPr>
            <a:spLocks noChangeShapeType="1"/>
          </p:cNvSpPr>
          <p:nvPr/>
        </p:nvSpPr>
        <p:spPr bwMode="auto">
          <a:xfrm flipV="1">
            <a:off x="5943600" y="3276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64" name="Line 31"/>
          <p:cNvSpPr>
            <a:spLocks noChangeShapeType="1"/>
          </p:cNvSpPr>
          <p:nvPr/>
        </p:nvSpPr>
        <p:spPr bwMode="auto">
          <a:xfrm flipV="1">
            <a:off x="5943600" y="3276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65" name="Line 32"/>
          <p:cNvSpPr>
            <a:spLocks noChangeShapeType="1"/>
          </p:cNvSpPr>
          <p:nvPr/>
        </p:nvSpPr>
        <p:spPr bwMode="auto">
          <a:xfrm flipV="1">
            <a:off x="5943600" y="3276600"/>
            <a:ext cx="0" cy="24384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66" name="Text Box 33"/>
          <p:cNvSpPr txBox="1">
            <a:spLocks noChangeArrowheads="1"/>
          </p:cNvSpPr>
          <p:nvPr/>
        </p:nvSpPr>
        <p:spPr bwMode="auto">
          <a:xfrm>
            <a:off x="5257800" y="4191000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 baseline="30000"/>
              <a:t>150</a:t>
            </a:r>
          </a:p>
        </p:txBody>
      </p:sp>
      <p:sp>
        <p:nvSpPr>
          <p:cNvPr id="10267" name="Text Box 34"/>
          <p:cNvSpPr txBox="1">
            <a:spLocks noChangeArrowheads="1"/>
          </p:cNvSpPr>
          <p:nvPr/>
        </p:nvSpPr>
        <p:spPr bwMode="auto">
          <a:xfrm>
            <a:off x="6172200" y="5867400"/>
            <a:ext cx="4572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 baseline="30000"/>
              <a:t>10</a:t>
            </a:r>
          </a:p>
        </p:txBody>
      </p:sp>
      <p:sp>
        <p:nvSpPr>
          <p:cNvPr id="10268" name="Text Box 35"/>
          <p:cNvSpPr txBox="1">
            <a:spLocks noChangeArrowheads="1"/>
          </p:cNvSpPr>
          <p:nvPr/>
        </p:nvSpPr>
        <p:spPr bwMode="auto">
          <a:xfrm>
            <a:off x="7848600" y="5867400"/>
            <a:ext cx="4572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 baseline="30000"/>
              <a:t>50</a:t>
            </a:r>
          </a:p>
        </p:txBody>
      </p:sp>
      <p:sp>
        <p:nvSpPr>
          <p:cNvPr id="10269" name="Line 36"/>
          <p:cNvSpPr>
            <a:spLocks noChangeShapeType="1"/>
          </p:cNvSpPr>
          <p:nvPr/>
        </p:nvSpPr>
        <p:spPr bwMode="auto">
          <a:xfrm flipH="1">
            <a:off x="5867400" y="4724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70" name="Text Box 37"/>
          <p:cNvSpPr txBox="1">
            <a:spLocks noChangeArrowheads="1"/>
          </p:cNvSpPr>
          <p:nvPr/>
        </p:nvSpPr>
        <p:spPr bwMode="auto">
          <a:xfrm>
            <a:off x="5334000" y="4648200"/>
            <a:ext cx="1143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 baseline="30000"/>
              <a:t>100</a:t>
            </a:r>
          </a:p>
        </p:txBody>
      </p:sp>
      <p:sp>
        <p:nvSpPr>
          <p:cNvPr id="10271" name="Line 38"/>
          <p:cNvSpPr>
            <a:spLocks noChangeShapeType="1"/>
          </p:cNvSpPr>
          <p:nvPr/>
        </p:nvSpPr>
        <p:spPr bwMode="auto">
          <a:xfrm flipV="1">
            <a:off x="6324600" y="5257800"/>
            <a:ext cx="0" cy="4572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72" name="Line 40"/>
          <p:cNvSpPr>
            <a:spLocks noChangeShapeType="1"/>
          </p:cNvSpPr>
          <p:nvPr/>
        </p:nvSpPr>
        <p:spPr bwMode="auto">
          <a:xfrm flipV="1">
            <a:off x="5943600" y="5257800"/>
            <a:ext cx="381000" cy="228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73" name="Line 41"/>
          <p:cNvSpPr>
            <a:spLocks noChangeShapeType="1"/>
          </p:cNvSpPr>
          <p:nvPr/>
        </p:nvSpPr>
        <p:spPr bwMode="auto">
          <a:xfrm flipV="1">
            <a:off x="7623036" y="4724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74" name="Line 42"/>
          <p:cNvSpPr>
            <a:spLocks noChangeShapeType="1"/>
          </p:cNvSpPr>
          <p:nvPr/>
        </p:nvSpPr>
        <p:spPr bwMode="auto">
          <a:xfrm>
            <a:off x="5943600" y="4724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75" name="Line 43"/>
          <p:cNvSpPr>
            <a:spLocks noChangeShapeType="1"/>
          </p:cNvSpPr>
          <p:nvPr/>
        </p:nvSpPr>
        <p:spPr bwMode="auto">
          <a:xfrm flipV="1">
            <a:off x="5943600" y="4343400"/>
            <a:ext cx="2286000" cy="137160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276" name="Line 46"/>
          <p:cNvSpPr>
            <a:spLocks noChangeShapeType="1"/>
          </p:cNvSpPr>
          <p:nvPr/>
        </p:nvSpPr>
        <p:spPr bwMode="auto">
          <a:xfrm flipV="1">
            <a:off x="7239000" y="4267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7" name="Line 47"/>
          <p:cNvSpPr>
            <a:spLocks noChangeShapeType="1"/>
          </p:cNvSpPr>
          <p:nvPr/>
        </p:nvSpPr>
        <p:spPr bwMode="auto">
          <a:xfrm>
            <a:off x="5943600" y="4267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8" name="Line 48"/>
          <p:cNvSpPr>
            <a:spLocks noChangeShapeType="1"/>
          </p:cNvSpPr>
          <p:nvPr/>
        </p:nvSpPr>
        <p:spPr bwMode="auto">
          <a:xfrm flipV="1">
            <a:off x="5943600" y="3810000"/>
            <a:ext cx="1676400" cy="1905000"/>
          </a:xfrm>
          <a:prstGeom prst="line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9" name="Text Box 51"/>
          <p:cNvSpPr txBox="1">
            <a:spLocks noChangeArrowheads="1"/>
          </p:cNvSpPr>
          <p:nvPr/>
        </p:nvSpPr>
        <p:spPr bwMode="auto">
          <a:xfrm>
            <a:off x="7543800" y="3581400"/>
            <a:ext cx="2635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baseline="30000">
                <a:solidFill>
                  <a:srgbClr val="FF0066"/>
                </a:solidFill>
              </a:rPr>
              <a:t>I</a:t>
            </a:r>
            <a:endParaRPr lang="ru-RU" sz="2000" b="1" i="1" baseline="30000">
              <a:solidFill>
                <a:srgbClr val="FF0066"/>
              </a:solidFill>
            </a:endParaRPr>
          </a:p>
        </p:txBody>
      </p:sp>
      <p:sp>
        <p:nvSpPr>
          <p:cNvPr id="10280" name="Text Box 52"/>
          <p:cNvSpPr txBox="1">
            <a:spLocks noChangeArrowheads="1"/>
          </p:cNvSpPr>
          <p:nvPr/>
        </p:nvSpPr>
        <p:spPr bwMode="auto">
          <a:xfrm>
            <a:off x="8001000" y="4114800"/>
            <a:ext cx="3429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baseline="30000">
                <a:solidFill>
                  <a:schemeClr val="tx2"/>
                </a:solidFill>
              </a:rPr>
              <a:t>II</a:t>
            </a:r>
            <a:endParaRPr lang="ru-RU" sz="2000" b="1" i="1" baseline="30000">
              <a:solidFill>
                <a:schemeClr val="tx2"/>
              </a:solidFill>
            </a:endParaRPr>
          </a:p>
        </p:txBody>
      </p:sp>
      <p:sp>
        <p:nvSpPr>
          <p:cNvPr id="10281" name="Line 54"/>
          <p:cNvSpPr>
            <a:spLocks noChangeShapeType="1"/>
          </p:cNvSpPr>
          <p:nvPr/>
        </p:nvSpPr>
        <p:spPr bwMode="auto">
          <a:xfrm flipV="1">
            <a:off x="1828800" y="2971800"/>
            <a:ext cx="0" cy="27432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2" name="Line 56"/>
          <p:cNvSpPr>
            <a:spLocks noChangeShapeType="1"/>
          </p:cNvSpPr>
          <p:nvPr/>
        </p:nvSpPr>
        <p:spPr bwMode="auto">
          <a:xfrm>
            <a:off x="1828800" y="5715000"/>
            <a:ext cx="2971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3" name="Text Box 57"/>
          <p:cNvSpPr txBox="1">
            <a:spLocks noChangeArrowheads="1"/>
          </p:cNvSpPr>
          <p:nvPr/>
        </p:nvSpPr>
        <p:spPr bwMode="auto">
          <a:xfrm>
            <a:off x="4495800" y="5791200"/>
            <a:ext cx="252413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i="1" baseline="30000"/>
              <a:t>t</a:t>
            </a:r>
            <a:endParaRPr lang="ru-RU" sz="2000" baseline="30000"/>
          </a:p>
        </p:txBody>
      </p:sp>
      <p:sp>
        <p:nvSpPr>
          <p:cNvPr id="10284" name="Line 59"/>
          <p:cNvSpPr>
            <a:spLocks noChangeShapeType="1"/>
          </p:cNvSpPr>
          <p:nvPr/>
        </p:nvSpPr>
        <p:spPr bwMode="auto">
          <a:xfrm>
            <a:off x="23622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5" name="Line 60"/>
          <p:cNvSpPr>
            <a:spLocks noChangeShapeType="1"/>
          </p:cNvSpPr>
          <p:nvPr/>
        </p:nvSpPr>
        <p:spPr bwMode="auto">
          <a:xfrm>
            <a:off x="28956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6" name="Line 61"/>
          <p:cNvSpPr>
            <a:spLocks noChangeShapeType="1"/>
          </p:cNvSpPr>
          <p:nvPr/>
        </p:nvSpPr>
        <p:spPr bwMode="auto">
          <a:xfrm>
            <a:off x="-22098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7" name="Line 62"/>
          <p:cNvSpPr>
            <a:spLocks noChangeShapeType="1"/>
          </p:cNvSpPr>
          <p:nvPr/>
        </p:nvSpPr>
        <p:spPr bwMode="auto">
          <a:xfrm>
            <a:off x="33528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8" name="Line 63"/>
          <p:cNvSpPr>
            <a:spLocks noChangeShapeType="1"/>
          </p:cNvSpPr>
          <p:nvPr/>
        </p:nvSpPr>
        <p:spPr bwMode="auto">
          <a:xfrm>
            <a:off x="38862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9" name="Line 64"/>
          <p:cNvSpPr>
            <a:spLocks noChangeShapeType="1"/>
          </p:cNvSpPr>
          <p:nvPr/>
        </p:nvSpPr>
        <p:spPr bwMode="auto">
          <a:xfrm>
            <a:off x="44196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90" name="Text Box 65"/>
          <p:cNvSpPr txBox="1">
            <a:spLocks noChangeArrowheads="1"/>
          </p:cNvSpPr>
          <p:nvPr/>
        </p:nvSpPr>
        <p:spPr bwMode="auto">
          <a:xfrm>
            <a:off x="2209800" y="5867400"/>
            <a:ext cx="2730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 baseline="30000"/>
              <a:t>1</a:t>
            </a:r>
            <a:endParaRPr lang="ru-RU" baseline="30000"/>
          </a:p>
        </p:txBody>
      </p:sp>
      <p:sp>
        <p:nvSpPr>
          <p:cNvPr id="10291" name="Text Box 66"/>
          <p:cNvSpPr txBox="1">
            <a:spLocks noChangeArrowheads="1"/>
          </p:cNvSpPr>
          <p:nvPr/>
        </p:nvSpPr>
        <p:spPr bwMode="auto">
          <a:xfrm>
            <a:off x="2590800" y="594360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baseline="30000"/>
          </a:p>
        </p:txBody>
      </p:sp>
      <p:sp>
        <p:nvSpPr>
          <p:cNvPr id="10292" name="Text Box 67"/>
          <p:cNvSpPr txBox="1">
            <a:spLocks noChangeArrowheads="1"/>
          </p:cNvSpPr>
          <p:nvPr/>
        </p:nvSpPr>
        <p:spPr bwMode="auto">
          <a:xfrm>
            <a:off x="2743200" y="5867400"/>
            <a:ext cx="2730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 baseline="30000"/>
              <a:t>2</a:t>
            </a:r>
            <a:endParaRPr lang="ru-RU" baseline="30000"/>
          </a:p>
        </p:txBody>
      </p:sp>
      <p:sp>
        <p:nvSpPr>
          <p:cNvPr id="10293" name="Text Box 68"/>
          <p:cNvSpPr txBox="1">
            <a:spLocks noChangeArrowheads="1"/>
          </p:cNvSpPr>
          <p:nvPr/>
        </p:nvSpPr>
        <p:spPr bwMode="auto">
          <a:xfrm>
            <a:off x="3276600" y="5867400"/>
            <a:ext cx="2730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 baseline="30000"/>
              <a:t>3</a:t>
            </a:r>
            <a:endParaRPr lang="ru-RU" baseline="30000"/>
          </a:p>
        </p:txBody>
      </p:sp>
      <p:sp>
        <p:nvSpPr>
          <p:cNvPr id="10294" name="Text Box 69"/>
          <p:cNvSpPr txBox="1">
            <a:spLocks noChangeArrowheads="1"/>
          </p:cNvSpPr>
          <p:nvPr/>
        </p:nvSpPr>
        <p:spPr bwMode="auto">
          <a:xfrm>
            <a:off x="3733800" y="5867400"/>
            <a:ext cx="381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 baseline="30000"/>
              <a:t>4</a:t>
            </a:r>
            <a:endParaRPr lang="ru-RU" baseline="30000"/>
          </a:p>
        </p:txBody>
      </p:sp>
      <p:sp>
        <p:nvSpPr>
          <p:cNvPr id="10295" name="Text Box 70"/>
          <p:cNvSpPr txBox="1">
            <a:spLocks noChangeArrowheads="1"/>
          </p:cNvSpPr>
          <p:nvPr/>
        </p:nvSpPr>
        <p:spPr bwMode="auto">
          <a:xfrm>
            <a:off x="4267200" y="5867400"/>
            <a:ext cx="2730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 baseline="30000"/>
              <a:t>5</a:t>
            </a:r>
            <a:endParaRPr lang="ru-RU" baseline="30000"/>
          </a:p>
        </p:txBody>
      </p:sp>
      <p:sp>
        <p:nvSpPr>
          <p:cNvPr id="10296" name="Line 71"/>
          <p:cNvSpPr>
            <a:spLocks noChangeShapeType="1"/>
          </p:cNvSpPr>
          <p:nvPr/>
        </p:nvSpPr>
        <p:spPr bwMode="auto">
          <a:xfrm flipH="1">
            <a:off x="1752600" y="5181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97" name="Line 72"/>
          <p:cNvSpPr>
            <a:spLocks noChangeShapeType="1"/>
          </p:cNvSpPr>
          <p:nvPr/>
        </p:nvSpPr>
        <p:spPr bwMode="auto">
          <a:xfrm flipH="1">
            <a:off x="1752600" y="4572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98" name="Line 73"/>
          <p:cNvSpPr>
            <a:spLocks noChangeShapeType="1"/>
          </p:cNvSpPr>
          <p:nvPr/>
        </p:nvSpPr>
        <p:spPr bwMode="auto">
          <a:xfrm flipH="1">
            <a:off x="1752600" y="3886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99" name="Line 74"/>
          <p:cNvSpPr>
            <a:spLocks noChangeShapeType="1"/>
          </p:cNvSpPr>
          <p:nvPr/>
        </p:nvSpPr>
        <p:spPr bwMode="auto">
          <a:xfrm flipH="1">
            <a:off x="1752600" y="3200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00" name="Text Box 75"/>
          <p:cNvSpPr txBox="1">
            <a:spLocks noChangeArrowheads="1"/>
          </p:cNvSpPr>
          <p:nvPr/>
        </p:nvSpPr>
        <p:spPr bwMode="auto">
          <a:xfrm>
            <a:off x="1371600" y="5181600"/>
            <a:ext cx="3619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 baseline="30000"/>
              <a:t>10</a:t>
            </a:r>
            <a:endParaRPr lang="ru-RU" baseline="30000"/>
          </a:p>
        </p:txBody>
      </p:sp>
      <p:sp>
        <p:nvSpPr>
          <p:cNvPr id="10301" name="Text Box 76"/>
          <p:cNvSpPr txBox="1">
            <a:spLocks noChangeArrowheads="1"/>
          </p:cNvSpPr>
          <p:nvPr/>
        </p:nvSpPr>
        <p:spPr bwMode="auto">
          <a:xfrm>
            <a:off x="1447800" y="3124200"/>
            <a:ext cx="3619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 baseline="30000"/>
              <a:t>40</a:t>
            </a:r>
            <a:endParaRPr lang="ru-RU" baseline="30000"/>
          </a:p>
        </p:txBody>
      </p:sp>
      <p:sp>
        <p:nvSpPr>
          <p:cNvPr id="10302" name="Line 77"/>
          <p:cNvSpPr>
            <a:spLocks noChangeShapeType="1"/>
          </p:cNvSpPr>
          <p:nvPr/>
        </p:nvSpPr>
        <p:spPr bwMode="auto">
          <a:xfrm flipV="1">
            <a:off x="4419600" y="3200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03" name="Line 78"/>
          <p:cNvSpPr>
            <a:spLocks noChangeShapeType="1"/>
          </p:cNvSpPr>
          <p:nvPr/>
        </p:nvSpPr>
        <p:spPr bwMode="auto">
          <a:xfrm>
            <a:off x="1828800" y="3200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04" name="Line 79"/>
          <p:cNvSpPr>
            <a:spLocks noChangeShapeType="1"/>
          </p:cNvSpPr>
          <p:nvPr/>
        </p:nvSpPr>
        <p:spPr bwMode="auto">
          <a:xfrm flipV="1">
            <a:off x="1828800" y="2971800"/>
            <a:ext cx="2819400" cy="2743200"/>
          </a:xfrm>
          <a:prstGeom prst="line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05" name="Rectangle 80"/>
          <p:cNvSpPr>
            <a:spLocks noChangeArrowheads="1"/>
          </p:cNvSpPr>
          <p:nvPr/>
        </p:nvSpPr>
        <p:spPr bwMode="auto">
          <a:xfrm>
            <a:off x="2043113" y="2593975"/>
            <a:ext cx="23177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 i="1" baseline="30000"/>
              <a:t> </a:t>
            </a:r>
            <a:endParaRPr lang="ru-RU" sz="2000" b="1" i="1" baseline="30000"/>
          </a:p>
        </p:txBody>
      </p:sp>
      <p:sp>
        <p:nvSpPr>
          <p:cNvPr id="10306" name="Text Box 81"/>
          <p:cNvSpPr txBox="1">
            <a:spLocks noChangeArrowheads="1"/>
          </p:cNvSpPr>
          <p:nvPr/>
        </p:nvSpPr>
        <p:spPr bwMode="auto">
          <a:xfrm>
            <a:off x="1828800" y="2667000"/>
            <a:ext cx="652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i="1">
                <a:latin typeface="Times New Roman" pitchFamily="18" charset="0"/>
              </a:rPr>
              <a:t>S</a:t>
            </a:r>
            <a:r>
              <a:rPr lang="en-US" sz="1000" b="1" i="1">
                <a:latin typeface="Times New Roman" pitchFamily="18" charset="0"/>
              </a:rPr>
              <a:t>x</a:t>
            </a:r>
            <a:r>
              <a:rPr lang="en-US" sz="2000" b="1" i="1">
                <a:latin typeface="Times New Roman" pitchFamily="18" charset="0"/>
              </a:rPr>
              <a:t>,</a:t>
            </a:r>
            <a:r>
              <a:rPr lang="ru-RU" sz="1800" b="1" i="1">
                <a:latin typeface="Times New Roman" pitchFamily="18" charset="0"/>
              </a:rPr>
              <a:t> м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403320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1287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Цели урока.</a:t>
            </a:r>
            <a:endParaRPr lang="ru-RU" sz="1600" b="1" dirty="0"/>
          </a:p>
          <a:p>
            <a:r>
              <a:rPr lang="ru-RU" i="1" dirty="0" smtClean="0"/>
              <a:t>Предметные.</a:t>
            </a:r>
            <a:endParaRPr lang="ru-RU" sz="1600" i="1" dirty="0"/>
          </a:p>
          <a:p>
            <a:pPr lvl="0"/>
            <a:r>
              <a:rPr lang="ru-RU" dirty="0" smtClean="0"/>
              <a:t>        Обобщить </a:t>
            </a:r>
            <a:r>
              <a:rPr lang="ru-RU" dirty="0"/>
              <a:t>знания по теме «Линейная функция» </a:t>
            </a:r>
            <a:r>
              <a:rPr lang="ru-RU" dirty="0" smtClean="0"/>
              <a:t>.</a:t>
            </a:r>
          </a:p>
          <a:p>
            <a:pPr lvl="0"/>
            <a:r>
              <a:rPr lang="ru-RU" dirty="0"/>
              <a:t> </a:t>
            </a:r>
            <a:r>
              <a:rPr lang="ru-RU" dirty="0" smtClean="0"/>
              <a:t>       Формировать     умение </a:t>
            </a:r>
            <a:r>
              <a:rPr lang="ru-RU" dirty="0"/>
              <a:t>решать прикладные задачи:</a:t>
            </a:r>
            <a:endParaRPr lang="ru-RU" sz="1600" dirty="0"/>
          </a:p>
          <a:p>
            <a:pPr lvl="1"/>
            <a:r>
              <a:rPr lang="ru-RU" dirty="0"/>
              <a:t>у</a:t>
            </a:r>
            <a:r>
              <a:rPr lang="ru-RU" dirty="0" smtClean="0"/>
              <a:t>чить </a:t>
            </a:r>
            <a:r>
              <a:rPr lang="ru-RU" dirty="0"/>
              <a:t>производить переход от реальной ситуации </a:t>
            </a:r>
            <a:r>
              <a:rPr lang="ru-RU" dirty="0" smtClean="0"/>
              <a:t>к построению математической </a:t>
            </a:r>
            <a:r>
              <a:rPr lang="ru-RU" dirty="0"/>
              <a:t>модели;</a:t>
            </a:r>
            <a:endParaRPr lang="ru-RU" sz="1600" dirty="0"/>
          </a:p>
          <a:p>
            <a:pPr lvl="1"/>
            <a:r>
              <a:rPr lang="ru-RU" dirty="0"/>
              <a:t>у</a:t>
            </a:r>
            <a:r>
              <a:rPr lang="ru-RU" dirty="0" smtClean="0"/>
              <a:t>чить </a:t>
            </a:r>
            <a:r>
              <a:rPr lang="ru-RU" dirty="0"/>
              <a:t>осуществлять поиск подходящего метода решения математической задачи;</a:t>
            </a:r>
            <a:endParaRPr lang="ru-RU" sz="1600" dirty="0"/>
          </a:p>
          <a:p>
            <a:pPr lvl="1"/>
            <a:r>
              <a:rPr lang="ru-RU" dirty="0"/>
              <a:t>у</a:t>
            </a:r>
            <a:r>
              <a:rPr lang="ru-RU" dirty="0" smtClean="0"/>
              <a:t>чить </a:t>
            </a:r>
            <a:r>
              <a:rPr lang="ru-RU" dirty="0"/>
              <a:t>выявлять соответствие полученных результатов к исходной ситуации.</a:t>
            </a:r>
            <a:endParaRPr lang="ru-RU" sz="1600" dirty="0"/>
          </a:p>
          <a:p>
            <a:r>
              <a:rPr lang="ru-RU" i="1" dirty="0" err="1" smtClean="0"/>
              <a:t>Метапредметные</a:t>
            </a:r>
            <a:r>
              <a:rPr lang="ru-RU" i="1" dirty="0"/>
              <a:t>.</a:t>
            </a:r>
            <a:endParaRPr lang="ru-RU" sz="1600" i="1" dirty="0"/>
          </a:p>
          <a:p>
            <a:pPr lvl="0"/>
            <a:r>
              <a:rPr lang="ru-RU" dirty="0" smtClean="0"/>
              <a:t>         Построение </a:t>
            </a:r>
            <a:r>
              <a:rPr lang="ru-RU" dirty="0"/>
              <a:t>целостной системы знаний через </a:t>
            </a:r>
            <a:r>
              <a:rPr lang="ru-RU" dirty="0" err="1"/>
              <a:t>межпредметные</a:t>
            </a:r>
            <a:r>
              <a:rPr lang="ru-RU" dirty="0"/>
              <a:t> </a:t>
            </a:r>
            <a:endParaRPr lang="ru-RU" dirty="0" smtClean="0"/>
          </a:p>
          <a:p>
            <a:pPr lvl="0"/>
            <a:r>
              <a:rPr lang="ru-RU" dirty="0"/>
              <a:t> </a:t>
            </a:r>
            <a:r>
              <a:rPr lang="ru-RU" dirty="0" smtClean="0"/>
              <a:t>       связи   математики </a:t>
            </a:r>
            <a:r>
              <a:rPr lang="ru-RU" dirty="0"/>
              <a:t>, физики, биологии.</a:t>
            </a:r>
            <a:endParaRPr lang="ru-RU" sz="1600" dirty="0"/>
          </a:p>
          <a:p>
            <a:pPr lvl="0"/>
            <a:r>
              <a:rPr lang="ru-RU" dirty="0" smtClean="0"/>
              <a:t>        Формирование </a:t>
            </a:r>
            <a:r>
              <a:rPr lang="ru-RU" dirty="0"/>
              <a:t>интереса к математике  через установление </a:t>
            </a:r>
            <a:endParaRPr lang="ru-RU" dirty="0" smtClean="0"/>
          </a:p>
          <a:p>
            <a:pPr lvl="0"/>
            <a:r>
              <a:rPr lang="ru-RU" dirty="0"/>
              <a:t> </a:t>
            </a:r>
            <a:r>
              <a:rPr lang="ru-RU" dirty="0" smtClean="0"/>
              <a:t>       причинно-следственных </a:t>
            </a:r>
            <a:r>
              <a:rPr lang="ru-RU" dirty="0"/>
              <a:t>связей между науками. </a:t>
            </a:r>
            <a:endParaRPr lang="ru-RU" sz="1600" dirty="0"/>
          </a:p>
          <a:p>
            <a:r>
              <a:rPr lang="ru-RU" dirty="0"/>
              <a:t>  </a:t>
            </a:r>
            <a:r>
              <a:rPr lang="ru-RU" i="1" dirty="0" smtClean="0"/>
              <a:t>Личностные.</a:t>
            </a:r>
            <a:endParaRPr lang="ru-RU" sz="1600" i="1" dirty="0"/>
          </a:p>
          <a:p>
            <a:r>
              <a:rPr lang="ru-RU" dirty="0"/>
              <a:t>     </a:t>
            </a:r>
            <a:r>
              <a:rPr lang="ru-RU" dirty="0" smtClean="0"/>
              <a:t>Формировать ответственное </a:t>
            </a:r>
            <a:r>
              <a:rPr lang="ru-RU" dirty="0"/>
              <a:t>отношение к учению, готовность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и     способность </a:t>
            </a:r>
            <a:r>
              <a:rPr lang="ru-RU" dirty="0"/>
              <a:t>обучающихся к саморазвитию </a:t>
            </a:r>
            <a:r>
              <a:rPr lang="ru-RU" dirty="0" smtClean="0"/>
              <a:t>и</a:t>
            </a:r>
          </a:p>
          <a:p>
            <a:r>
              <a:rPr lang="ru-RU" dirty="0"/>
              <a:t> </a:t>
            </a:r>
            <a:r>
              <a:rPr lang="ru-RU" dirty="0" smtClean="0"/>
              <a:t>    самообразованию   на </a:t>
            </a:r>
            <a:r>
              <a:rPr lang="ru-RU" dirty="0"/>
              <a:t>основе мотивации к обучению и познанию;</a:t>
            </a:r>
            <a:endParaRPr lang="ru-RU" sz="1600" dirty="0"/>
          </a:p>
          <a:p>
            <a:r>
              <a:rPr lang="ru-RU" dirty="0"/>
              <a:t>     </a:t>
            </a:r>
            <a:r>
              <a:rPr lang="ru-RU" dirty="0" smtClean="0"/>
              <a:t>умение </a:t>
            </a:r>
            <a:r>
              <a:rPr lang="ru-RU" dirty="0"/>
              <a:t>контролировать процесс и результат </a:t>
            </a:r>
            <a:r>
              <a:rPr lang="ru-RU" dirty="0" smtClean="0"/>
              <a:t>учебной</a:t>
            </a:r>
          </a:p>
          <a:p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/>
              <a:t>и </a:t>
            </a:r>
            <a:r>
              <a:rPr lang="ru-RU" dirty="0" smtClean="0"/>
              <a:t>   математической </a:t>
            </a:r>
            <a:r>
              <a:rPr lang="ru-RU" dirty="0"/>
              <a:t>деятельности.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6301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1277" y="717612"/>
            <a:ext cx="6512511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Среди графиков найдите те, которые соответствуют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равномерному прямолинейному движению: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 flipV="1">
            <a:off x="685800" y="21336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V="1">
            <a:off x="685800" y="4267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685800" y="3810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685800" y="6324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Line 9"/>
          <p:cNvSpPr>
            <a:spLocks noChangeShapeType="1"/>
          </p:cNvSpPr>
          <p:nvPr/>
        </p:nvSpPr>
        <p:spPr bwMode="auto">
          <a:xfrm>
            <a:off x="3581400" y="3733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Line 10"/>
          <p:cNvSpPr>
            <a:spLocks noChangeShapeType="1"/>
          </p:cNvSpPr>
          <p:nvPr/>
        </p:nvSpPr>
        <p:spPr bwMode="auto">
          <a:xfrm>
            <a:off x="3505200" y="6324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Line 11"/>
          <p:cNvSpPr>
            <a:spLocks noChangeShapeType="1"/>
          </p:cNvSpPr>
          <p:nvPr/>
        </p:nvSpPr>
        <p:spPr bwMode="auto">
          <a:xfrm flipV="1">
            <a:off x="3581400" y="1981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 flipV="1">
            <a:off x="3505200" y="4267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Line 13"/>
          <p:cNvSpPr>
            <a:spLocks noChangeShapeType="1"/>
          </p:cNvSpPr>
          <p:nvPr/>
        </p:nvSpPr>
        <p:spPr bwMode="auto">
          <a:xfrm>
            <a:off x="6324600" y="3733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Line 14"/>
          <p:cNvSpPr>
            <a:spLocks noChangeShapeType="1"/>
          </p:cNvSpPr>
          <p:nvPr/>
        </p:nvSpPr>
        <p:spPr bwMode="auto">
          <a:xfrm flipV="1">
            <a:off x="6324600" y="1905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01" name="Line 15"/>
          <p:cNvSpPr>
            <a:spLocks noChangeShapeType="1"/>
          </p:cNvSpPr>
          <p:nvPr/>
        </p:nvSpPr>
        <p:spPr bwMode="auto">
          <a:xfrm>
            <a:off x="6477000" y="6324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Line 16"/>
          <p:cNvSpPr>
            <a:spLocks noChangeShapeType="1"/>
          </p:cNvSpPr>
          <p:nvPr/>
        </p:nvSpPr>
        <p:spPr bwMode="auto">
          <a:xfrm flipV="1">
            <a:off x="6477000" y="4267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03" name="Text Box 17"/>
          <p:cNvSpPr txBox="1">
            <a:spLocks noChangeArrowheads="1"/>
          </p:cNvSpPr>
          <p:nvPr/>
        </p:nvSpPr>
        <p:spPr bwMode="auto">
          <a:xfrm>
            <a:off x="228600" y="2590800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 baseline="30000">
                <a:latin typeface="Times New Roman" pitchFamily="18" charset="0"/>
              </a:rPr>
              <a:t>1.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04" name="Text Box 18"/>
          <p:cNvSpPr txBox="1">
            <a:spLocks noChangeArrowheads="1"/>
          </p:cNvSpPr>
          <p:nvPr/>
        </p:nvSpPr>
        <p:spPr bwMode="auto">
          <a:xfrm>
            <a:off x="2895600" y="2590800"/>
            <a:ext cx="30797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baseline="30000">
                <a:latin typeface="Times New Roman" pitchFamily="18" charset="0"/>
              </a:rPr>
              <a:t>2.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05" name="Text Box 19"/>
          <p:cNvSpPr txBox="1">
            <a:spLocks noChangeArrowheads="1"/>
          </p:cNvSpPr>
          <p:nvPr/>
        </p:nvSpPr>
        <p:spPr bwMode="auto">
          <a:xfrm>
            <a:off x="5638800" y="2590800"/>
            <a:ext cx="30797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baseline="30000">
                <a:latin typeface="Times New Roman" pitchFamily="18" charset="0"/>
              </a:rPr>
              <a:t>3.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06" name="Text Box 20"/>
          <p:cNvSpPr txBox="1">
            <a:spLocks noChangeArrowheads="1"/>
          </p:cNvSpPr>
          <p:nvPr/>
        </p:nvSpPr>
        <p:spPr bwMode="auto">
          <a:xfrm>
            <a:off x="228600" y="5029200"/>
            <a:ext cx="30797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baseline="30000">
                <a:latin typeface="Times New Roman" pitchFamily="18" charset="0"/>
              </a:rPr>
              <a:t>4.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07" name="Text Box 22"/>
          <p:cNvSpPr txBox="1">
            <a:spLocks noChangeArrowheads="1"/>
          </p:cNvSpPr>
          <p:nvPr/>
        </p:nvSpPr>
        <p:spPr bwMode="auto">
          <a:xfrm>
            <a:off x="5867400" y="5029200"/>
            <a:ext cx="30797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baseline="30000">
                <a:latin typeface="Times New Roman" pitchFamily="18" charset="0"/>
              </a:rPr>
              <a:t>6.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08" name="Text Box 23"/>
          <p:cNvSpPr txBox="1">
            <a:spLocks noChangeArrowheads="1"/>
          </p:cNvSpPr>
          <p:nvPr/>
        </p:nvSpPr>
        <p:spPr bwMode="auto">
          <a:xfrm>
            <a:off x="2209800" y="3962400"/>
            <a:ext cx="230188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baseline="30000">
                <a:latin typeface="Times New Roman" pitchFamily="18" charset="0"/>
              </a:rPr>
              <a:t>t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09" name="Text Box 24"/>
          <p:cNvSpPr txBox="1">
            <a:spLocks noChangeArrowheads="1"/>
          </p:cNvSpPr>
          <p:nvPr/>
        </p:nvSpPr>
        <p:spPr bwMode="auto">
          <a:xfrm>
            <a:off x="762000" y="2133600"/>
            <a:ext cx="3016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i="1" baseline="30000">
                <a:latin typeface="Times New Roman" pitchFamily="18" charset="0"/>
              </a:rPr>
              <a:t>v</a:t>
            </a:r>
            <a:r>
              <a:rPr lang="ru-RU" sz="1000" b="1" i="1" baseline="30000">
                <a:latin typeface="Times New Roman" pitchFamily="18" charset="0"/>
              </a:rPr>
              <a:t>x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10" name="Line 25"/>
          <p:cNvSpPr>
            <a:spLocks noChangeShapeType="1"/>
          </p:cNvSpPr>
          <p:nvPr/>
        </p:nvSpPr>
        <p:spPr bwMode="auto">
          <a:xfrm>
            <a:off x="685800" y="3048000"/>
            <a:ext cx="1981200" cy="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11" name="Text Box 26"/>
          <p:cNvSpPr txBox="1">
            <a:spLocks noChangeArrowheads="1"/>
          </p:cNvSpPr>
          <p:nvPr/>
        </p:nvSpPr>
        <p:spPr bwMode="auto">
          <a:xfrm>
            <a:off x="5334000" y="3886200"/>
            <a:ext cx="230188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i="1" baseline="30000">
                <a:latin typeface="Times New Roman" pitchFamily="18" charset="0"/>
              </a:rPr>
              <a:t>t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12" name="Text Box 27"/>
          <p:cNvSpPr txBox="1">
            <a:spLocks noChangeArrowheads="1"/>
          </p:cNvSpPr>
          <p:nvPr/>
        </p:nvSpPr>
        <p:spPr bwMode="auto">
          <a:xfrm>
            <a:off x="3657600" y="2057400"/>
            <a:ext cx="3016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i="1" baseline="30000">
                <a:latin typeface="Times New Roman" pitchFamily="18" charset="0"/>
              </a:rPr>
              <a:t>v</a:t>
            </a:r>
            <a:r>
              <a:rPr lang="ru-RU" sz="1000" b="1" i="1" baseline="30000">
                <a:latin typeface="Times New Roman" pitchFamily="18" charset="0"/>
              </a:rPr>
              <a:t>x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13" name="Line 28"/>
          <p:cNvSpPr>
            <a:spLocks noChangeShapeType="1"/>
          </p:cNvSpPr>
          <p:nvPr/>
        </p:nvSpPr>
        <p:spPr bwMode="auto">
          <a:xfrm flipV="1">
            <a:off x="3581400" y="2057400"/>
            <a:ext cx="1371600" cy="1676400"/>
          </a:xfrm>
          <a:prstGeom prst="line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14" name="Text Box 29"/>
          <p:cNvSpPr txBox="1">
            <a:spLocks noChangeArrowheads="1"/>
          </p:cNvSpPr>
          <p:nvPr/>
        </p:nvSpPr>
        <p:spPr bwMode="auto">
          <a:xfrm>
            <a:off x="8534400" y="3886200"/>
            <a:ext cx="230188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i="1" baseline="30000">
                <a:latin typeface="Times New Roman" pitchFamily="18" charset="0"/>
              </a:rPr>
              <a:t>t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15" name="Text Box 30"/>
          <p:cNvSpPr txBox="1">
            <a:spLocks noChangeArrowheads="1"/>
          </p:cNvSpPr>
          <p:nvPr/>
        </p:nvSpPr>
        <p:spPr bwMode="auto">
          <a:xfrm>
            <a:off x="6400800" y="1981200"/>
            <a:ext cx="3016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i="1" baseline="30000">
                <a:latin typeface="Times New Roman" pitchFamily="18" charset="0"/>
              </a:rPr>
              <a:t>v</a:t>
            </a:r>
            <a:r>
              <a:rPr lang="ru-RU" sz="1000" b="1" i="1" baseline="30000">
                <a:latin typeface="Times New Roman" pitchFamily="18" charset="0"/>
              </a:rPr>
              <a:t>x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16" name="Line 31"/>
          <p:cNvSpPr>
            <a:spLocks noChangeShapeType="1"/>
          </p:cNvSpPr>
          <p:nvPr/>
        </p:nvSpPr>
        <p:spPr bwMode="auto">
          <a:xfrm>
            <a:off x="6324600" y="3733800"/>
            <a:ext cx="1905000" cy="0"/>
          </a:xfrm>
          <a:prstGeom prst="line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17" name="Text Box 32"/>
          <p:cNvSpPr txBox="1">
            <a:spLocks noChangeArrowheads="1"/>
          </p:cNvSpPr>
          <p:nvPr/>
        </p:nvSpPr>
        <p:spPr bwMode="auto">
          <a:xfrm>
            <a:off x="2133600" y="6583363"/>
            <a:ext cx="2270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 i="1" baseline="30000">
                <a:latin typeface="Times New Roman" pitchFamily="18" charset="0"/>
              </a:rPr>
              <a:t>t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18" name="Text Box 33"/>
          <p:cNvSpPr txBox="1">
            <a:spLocks noChangeArrowheads="1"/>
          </p:cNvSpPr>
          <p:nvPr/>
        </p:nvSpPr>
        <p:spPr bwMode="auto">
          <a:xfrm>
            <a:off x="762000" y="4267200"/>
            <a:ext cx="2667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i="1" baseline="30000">
                <a:latin typeface="Times New Roman" pitchFamily="18" charset="0"/>
              </a:rPr>
              <a:t>x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19" name="Line 34"/>
          <p:cNvSpPr>
            <a:spLocks noChangeShapeType="1"/>
          </p:cNvSpPr>
          <p:nvPr/>
        </p:nvSpPr>
        <p:spPr bwMode="auto">
          <a:xfrm>
            <a:off x="1219200" y="6324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20" name="Line 35"/>
          <p:cNvSpPr>
            <a:spLocks noChangeShapeType="1"/>
          </p:cNvSpPr>
          <p:nvPr/>
        </p:nvSpPr>
        <p:spPr bwMode="auto">
          <a:xfrm>
            <a:off x="1752600" y="6324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21" name="Text Box 36"/>
          <p:cNvSpPr txBox="1">
            <a:spLocks noChangeArrowheads="1"/>
          </p:cNvSpPr>
          <p:nvPr/>
        </p:nvSpPr>
        <p:spPr bwMode="auto">
          <a:xfrm>
            <a:off x="1600200" y="6567488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baseline="30000">
                <a:latin typeface="Times New Roman" pitchFamily="18" charset="0"/>
              </a:rPr>
              <a:t>200</a:t>
            </a:r>
            <a:endParaRPr lang="ru-RU" b="1" baseline="30000">
              <a:latin typeface="Times New Roman" pitchFamily="18" charset="0"/>
            </a:endParaRPr>
          </a:p>
        </p:txBody>
      </p:sp>
      <p:sp>
        <p:nvSpPr>
          <p:cNvPr id="12322" name="Line 39"/>
          <p:cNvSpPr>
            <a:spLocks noChangeShapeType="1"/>
          </p:cNvSpPr>
          <p:nvPr/>
        </p:nvSpPr>
        <p:spPr bwMode="auto">
          <a:xfrm>
            <a:off x="609600" y="4648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23" name="Line 40"/>
          <p:cNvSpPr>
            <a:spLocks noChangeShapeType="1"/>
          </p:cNvSpPr>
          <p:nvPr/>
        </p:nvSpPr>
        <p:spPr bwMode="auto">
          <a:xfrm flipH="1">
            <a:off x="2895600" y="5029200"/>
            <a:ext cx="762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24" name="Text Box 41"/>
          <p:cNvSpPr txBox="1">
            <a:spLocks noChangeArrowheads="1"/>
          </p:cNvSpPr>
          <p:nvPr/>
        </p:nvSpPr>
        <p:spPr bwMode="auto">
          <a:xfrm>
            <a:off x="228600" y="457200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baseline="30000">
                <a:latin typeface="Times New Roman" pitchFamily="18" charset="0"/>
              </a:rPr>
              <a:t>300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25" name="Line 42"/>
          <p:cNvSpPr>
            <a:spLocks noChangeShapeType="1"/>
          </p:cNvSpPr>
          <p:nvPr/>
        </p:nvSpPr>
        <p:spPr bwMode="auto">
          <a:xfrm flipH="1" flipV="1">
            <a:off x="1752600" y="4648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26" name="Line 45"/>
          <p:cNvSpPr>
            <a:spLocks noChangeShapeType="1"/>
          </p:cNvSpPr>
          <p:nvPr/>
        </p:nvSpPr>
        <p:spPr bwMode="auto">
          <a:xfrm>
            <a:off x="6858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27" name="Line 46"/>
          <p:cNvSpPr>
            <a:spLocks noChangeShapeType="1"/>
          </p:cNvSpPr>
          <p:nvPr/>
        </p:nvSpPr>
        <p:spPr bwMode="auto">
          <a:xfrm flipV="1">
            <a:off x="685800" y="4648200"/>
            <a:ext cx="1066800" cy="1676400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28" name="Text Box 47"/>
          <p:cNvSpPr txBox="1">
            <a:spLocks noChangeArrowheads="1"/>
          </p:cNvSpPr>
          <p:nvPr/>
        </p:nvSpPr>
        <p:spPr bwMode="auto">
          <a:xfrm>
            <a:off x="5410200" y="6567488"/>
            <a:ext cx="230188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i="1" baseline="30000">
                <a:latin typeface="Times New Roman" pitchFamily="18" charset="0"/>
              </a:rPr>
              <a:t>t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29" name="Text Box 48"/>
          <p:cNvSpPr txBox="1">
            <a:spLocks noChangeArrowheads="1"/>
          </p:cNvSpPr>
          <p:nvPr/>
        </p:nvSpPr>
        <p:spPr bwMode="auto">
          <a:xfrm>
            <a:off x="3581400" y="4267200"/>
            <a:ext cx="242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 i="1" baseline="30000">
                <a:latin typeface="Times New Roman" pitchFamily="18" charset="0"/>
              </a:rPr>
              <a:t>s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30" name="Line 49"/>
          <p:cNvSpPr>
            <a:spLocks noChangeShapeType="1"/>
          </p:cNvSpPr>
          <p:nvPr/>
        </p:nvSpPr>
        <p:spPr bwMode="auto">
          <a:xfrm>
            <a:off x="3505200" y="6324600"/>
            <a:ext cx="1828800" cy="0"/>
          </a:xfrm>
          <a:prstGeom prst="line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31" name="Text Box 50"/>
          <p:cNvSpPr txBox="1">
            <a:spLocks noChangeArrowheads="1"/>
          </p:cNvSpPr>
          <p:nvPr/>
        </p:nvSpPr>
        <p:spPr bwMode="auto">
          <a:xfrm>
            <a:off x="8686800" y="6567488"/>
            <a:ext cx="230188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i="1" baseline="30000">
                <a:latin typeface="Times New Roman" pitchFamily="18" charset="0"/>
              </a:rPr>
              <a:t>t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32" name="Text Box 51"/>
          <p:cNvSpPr txBox="1">
            <a:spLocks noChangeArrowheads="1"/>
          </p:cNvSpPr>
          <p:nvPr/>
        </p:nvSpPr>
        <p:spPr bwMode="auto">
          <a:xfrm>
            <a:off x="-1463675" y="42529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baseline="30000">
              <a:latin typeface="Times New Roman" pitchFamily="18" charset="0"/>
            </a:endParaRPr>
          </a:p>
        </p:txBody>
      </p:sp>
      <p:sp>
        <p:nvSpPr>
          <p:cNvPr id="12333" name="Arc 58"/>
          <p:cNvSpPr>
            <a:spLocks/>
          </p:cNvSpPr>
          <p:nvPr/>
        </p:nvSpPr>
        <p:spPr bwMode="auto">
          <a:xfrm flipV="1">
            <a:off x="6477000" y="3810000"/>
            <a:ext cx="1343025" cy="2514600"/>
          </a:xfrm>
          <a:custGeom>
            <a:avLst/>
            <a:gdLst>
              <a:gd name="T0" fmla="*/ 0 w 21139"/>
              <a:gd name="T1" fmla="*/ 0 h 21600"/>
              <a:gd name="T2" fmla="*/ 1343025 w 21139"/>
              <a:gd name="T3" fmla="*/ 1997710 h 21600"/>
              <a:gd name="T4" fmla="*/ 0 w 21139"/>
              <a:gd name="T5" fmla="*/ 2514600 h 21600"/>
              <a:gd name="T6" fmla="*/ 0 60000 65536"/>
              <a:gd name="T7" fmla="*/ 0 60000 65536"/>
              <a:gd name="T8" fmla="*/ 0 60000 65536"/>
              <a:gd name="T9" fmla="*/ 0 w 21139"/>
              <a:gd name="T10" fmla="*/ 0 h 21600"/>
              <a:gd name="T11" fmla="*/ 21139 w 2113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39" h="21600" fill="none" extrusionOk="0">
                <a:moveTo>
                  <a:pt x="-1" y="0"/>
                </a:moveTo>
                <a:cubicBezTo>
                  <a:pt x="10218" y="0"/>
                  <a:pt x="19038" y="7160"/>
                  <a:pt x="21138" y="17160"/>
                </a:cubicBezTo>
              </a:path>
              <a:path w="21139" h="21600" stroke="0" extrusionOk="0">
                <a:moveTo>
                  <a:pt x="-1" y="0"/>
                </a:moveTo>
                <a:cubicBezTo>
                  <a:pt x="10218" y="0"/>
                  <a:pt x="19038" y="7160"/>
                  <a:pt x="21138" y="1716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34" name="Line 59"/>
          <p:cNvSpPr>
            <a:spLocks noChangeShapeType="1"/>
          </p:cNvSpPr>
          <p:nvPr/>
        </p:nvSpPr>
        <p:spPr bwMode="auto">
          <a:xfrm flipH="1">
            <a:off x="6400800" y="5791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35" name="Line 60"/>
          <p:cNvSpPr>
            <a:spLocks noChangeShapeType="1"/>
          </p:cNvSpPr>
          <p:nvPr/>
        </p:nvSpPr>
        <p:spPr bwMode="auto">
          <a:xfrm>
            <a:off x="6477000" y="5791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36" name="Line 62"/>
          <p:cNvSpPr>
            <a:spLocks noChangeShapeType="1"/>
          </p:cNvSpPr>
          <p:nvPr/>
        </p:nvSpPr>
        <p:spPr bwMode="auto">
          <a:xfrm>
            <a:off x="7315200" y="579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37" name="Text Box 63"/>
          <p:cNvSpPr txBox="1">
            <a:spLocks noChangeArrowheads="1"/>
          </p:cNvSpPr>
          <p:nvPr/>
        </p:nvSpPr>
        <p:spPr bwMode="auto">
          <a:xfrm>
            <a:off x="6019800" y="5715000"/>
            <a:ext cx="412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 baseline="30000">
                <a:latin typeface="Times New Roman" pitchFamily="18" charset="0"/>
              </a:rPr>
              <a:t>100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38" name="Text Box 64"/>
          <p:cNvSpPr txBox="1">
            <a:spLocks noChangeArrowheads="1"/>
          </p:cNvSpPr>
          <p:nvPr/>
        </p:nvSpPr>
        <p:spPr bwMode="auto">
          <a:xfrm>
            <a:off x="7086600" y="640080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baseline="30000">
                <a:latin typeface="Times New Roman" pitchFamily="18" charset="0"/>
              </a:rPr>
              <a:t>300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39" name="Line 65"/>
          <p:cNvSpPr>
            <a:spLocks noChangeShapeType="1"/>
          </p:cNvSpPr>
          <p:nvPr/>
        </p:nvSpPr>
        <p:spPr bwMode="auto">
          <a:xfrm>
            <a:off x="685800" y="4648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40" name="Line 66"/>
          <p:cNvSpPr>
            <a:spLocks noChangeShapeType="1"/>
          </p:cNvSpPr>
          <p:nvPr/>
        </p:nvSpPr>
        <p:spPr bwMode="auto">
          <a:xfrm flipH="1">
            <a:off x="609600" y="4648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41" name="Text Box 67"/>
          <p:cNvSpPr txBox="1">
            <a:spLocks noChangeArrowheads="1"/>
          </p:cNvSpPr>
          <p:nvPr/>
        </p:nvSpPr>
        <p:spPr bwMode="auto">
          <a:xfrm>
            <a:off x="6477000" y="4267200"/>
            <a:ext cx="24765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i="1" baseline="30000">
                <a:latin typeface="Times New Roman" pitchFamily="18" charset="0"/>
              </a:rPr>
              <a:t>s</a:t>
            </a:r>
            <a:endParaRPr lang="ru-RU" baseline="30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156349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228600" y="152400"/>
            <a:ext cx="0" cy="640080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8915400" y="152400"/>
            <a:ext cx="0" cy="640080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rot="5400000">
            <a:off x="4572000" y="2209800"/>
            <a:ext cx="0" cy="868680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rot="5400000">
            <a:off x="4572000" y="-4191000"/>
            <a:ext cx="0" cy="868680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899592" y="980728"/>
            <a:ext cx="4032448" cy="108012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3949"/>
              </a:avLst>
            </a:prstTxWarp>
          </a:bodyPr>
          <a:lstStyle/>
          <a:p>
            <a:r>
              <a:rPr lang="ru-RU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"/>
                <a:cs typeface="Arial"/>
              </a:rPr>
              <a:t>подведем</a:t>
            </a:r>
          </a:p>
        </p:txBody>
      </p:sp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891707" y="2564904"/>
            <a:ext cx="2628292" cy="936104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r>
              <a:rPr lang="ru-RU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"/>
                <a:cs typeface="Arial"/>
              </a:rPr>
              <a:t>итог </a:t>
            </a:r>
          </a:p>
        </p:txBody>
      </p:sp>
      <p:pic>
        <p:nvPicPr>
          <p:cNvPr id="9218" name="Picture 2" descr="D:\Мои документы\рисунки\school25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21088"/>
            <a:ext cx="2896524" cy="229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02319" y="3157987"/>
            <a:ext cx="267291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0" dirty="0">
                <a:solidFill>
                  <a:srgbClr val="996600"/>
                </a:solidFill>
              </a:rPr>
              <a:t>п</a:t>
            </a:r>
            <a:r>
              <a:rPr lang="ru-RU" sz="5000" dirty="0" smtClean="0">
                <a:solidFill>
                  <a:srgbClr val="996600"/>
                </a:solidFill>
              </a:rPr>
              <a:t>рямая</a:t>
            </a:r>
          </a:p>
          <a:p>
            <a:r>
              <a:rPr lang="ru-RU" sz="5000" dirty="0">
                <a:solidFill>
                  <a:srgbClr val="996600"/>
                </a:solidFill>
              </a:rPr>
              <a:t>ф</a:t>
            </a:r>
            <a:r>
              <a:rPr lang="ru-RU" sz="5000" dirty="0" smtClean="0">
                <a:solidFill>
                  <a:srgbClr val="996600"/>
                </a:solidFill>
              </a:rPr>
              <a:t>ункция</a:t>
            </a:r>
          </a:p>
          <a:p>
            <a:r>
              <a:rPr lang="ru-RU" sz="5000" dirty="0">
                <a:solidFill>
                  <a:srgbClr val="996600"/>
                </a:solidFill>
              </a:rPr>
              <a:t>о</a:t>
            </a:r>
            <a:r>
              <a:rPr lang="ru-RU" sz="5000" dirty="0" smtClean="0">
                <a:solidFill>
                  <a:srgbClr val="996600"/>
                </a:solidFill>
              </a:rPr>
              <a:t>рдината</a:t>
            </a:r>
          </a:p>
          <a:p>
            <a:r>
              <a:rPr lang="ru-RU" sz="5000" dirty="0" smtClean="0">
                <a:solidFill>
                  <a:srgbClr val="996600"/>
                </a:solidFill>
              </a:rPr>
              <a:t>абсцисса</a:t>
            </a:r>
            <a:endParaRPr lang="ru-RU" sz="5000" dirty="0">
              <a:solidFill>
                <a:srgbClr val="9966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95935" y="2740568"/>
            <a:ext cx="374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u="sng" dirty="0" smtClean="0"/>
              <a:t>Составить </a:t>
            </a:r>
            <a:r>
              <a:rPr lang="ru-RU" sz="3200" u="sng" dirty="0" err="1" smtClean="0"/>
              <a:t>синквейн</a:t>
            </a:r>
            <a:endParaRPr lang="ru-RU" sz="3200" u="sng" dirty="0"/>
          </a:p>
        </p:txBody>
      </p:sp>
    </p:spTree>
    <p:extLst>
      <p:ext uri="{BB962C8B-B14F-4D97-AF65-F5344CB8AC3E}">
        <p14:creationId xmlns:p14="http://schemas.microsoft.com/office/powerpoint/2010/main" val="296516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7544" y="5949280"/>
            <a:ext cx="8280920" cy="908720"/>
          </a:xfrm>
        </p:spPr>
        <p:txBody>
          <a:bodyPr>
            <a:noAutofit/>
          </a:bodyPr>
          <a:lstStyle/>
          <a:p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712967" cy="5256583"/>
          </a:xfrm>
        </p:spPr>
        <p:txBody>
          <a:bodyPr>
            <a:normAutofit fontScale="90000"/>
          </a:bodyPr>
          <a:lstStyle/>
          <a:p>
            <a:pPr marL="45720" lvl="0" indent="0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Мы узнали:</a:t>
            </a:r>
            <a:br>
              <a:rPr lang="ru-RU" sz="3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*Функция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вида </a:t>
            </a:r>
            <a:r>
              <a:rPr lang="ru-RU" sz="2800" dirty="0">
                <a:solidFill>
                  <a:srgbClr val="0099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у = </a:t>
            </a:r>
            <a:r>
              <a:rPr lang="en-US" sz="2800" dirty="0" err="1">
                <a:solidFill>
                  <a:srgbClr val="0099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kx</a:t>
            </a:r>
            <a:r>
              <a:rPr lang="en-US" sz="2800" dirty="0">
                <a:solidFill>
                  <a:srgbClr val="0099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+ b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называется </a:t>
            </a:r>
            <a:r>
              <a:rPr lang="ru-RU" sz="2800" dirty="0">
                <a:solidFill>
                  <a:srgbClr val="0099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линейной.</a:t>
            </a:r>
            <a:br>
              <a:rPr lang="ru-RU" sz="2800" dirty="0">
                <a:solidFill>
                  <a:srgbClr val="0099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dirty="0" smtClean="0">
                <a:solidFill>
                  <a:srgbClr val="0099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*</a:t>
            </a: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Графиком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функции вида </a:t>
            </a:r>
            <a:r>
              <a:rPr lang="ru-RU" sz="2800" dirty="0">
                <a:solidFill>
                  <a:srgbClr val="0099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у = </a:t>
            </a:r>
            <a:r>
              <a:rPr lang="en-US" sz="2800" dirty="0" err="1">
                <a:solidFill>
                  <a:srgbClr val="0099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kx</a:t>
            </a:r>
            <a:r>
              <a:rPr lang="en-US" sz="2800" dirty="0">
                <a:solidFill>
                  <a:srgbClr val="0099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+ b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является </a:t>
            </a: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rgbClr val="0099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прямая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*Для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построения </a:t>
            </a:r>
            <a:r>
              <a:rPr lang="ru-RU" sz="2800" dirty="0">
                <a:solidFill>
                  <a:srgbClr val="0099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прямой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необходимы </a:t>
            </a:r>
            <a:r>
              <a:rPr lang="ru-RU" sz="2800" dirty="0">
                <a:solidFill>
                  <a:srgbClr val="0099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только две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99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точки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так как через две точки </a:t>
            </a: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проходит   единственная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прямая.</a:t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*Коэффициент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k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показывает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возрастает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или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убывает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прямая.</a:t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*Коэффициент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показывает, в какой точке прямая пересекает 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ось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OY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*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2472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ru-RU" dirty="0" smtClean="0"/>
              <a:t>МЫ НАУЧИЛИСЬ:</a:t>
            </a:r>
          </a:p>
          <a:p>
            <a:pPr marL="13716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*применять знания</a:t>
            </a:r>
            <a:r>
              <a:rPr lang="ru-RU" dirty="0" smtClean="0"/>
              <a:t>, связанные с линейной функцией при решении прикладных задач;</a:t>
            </a:r>
          </a:p>
          <a:p>
            <a:pPr marL="13716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*строить и читать графики </a:t>
            </a:r>
            <a:r>
              <a:rPr lang="ru-RU" dirty="0" smtClean="0"/>
              <a:t>различных линейных зависимостей.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30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7015" y="156592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993300"/>
                </a:solidFill>
                <a:effectLst/>
              </a:rPr>
              <a:t>Историческая справка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</p:nvPr>
        </p:nvSpPr>
        <p:spPr>
          <a:xfrm>
            <a:off x="683568" y="836712"/>
            <a:ext cx="4038600" cy="4425355"/>
          </a:xfrm>
        </p:spPr>
        <p:txBody>
          <a:bodyPr>
            <a:normAutofit fontScale="92500" lnSpcReduction="10000"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Рене </a:t>
            </a:r>
            <a:r>
              <a:rPr lang="ru-RU" sz="2000" dirty="0"/>
              <a:t>Декарт впервые в математике стал рассматривать буквы как переменные. Идея функции возникла вместе с понятием переменной и была тесно связана с геометрическими и физическими представлениями</a:t>
            </a:r>
            <a:r>
              <a:rPr lang="ru-RU" dirty="0"/>
              <a:t>.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14"/>
          </p:nvPr>
        </p:nvSpPr>
        <p:spPr>
          <a:xfrm>
            <a:off x="4648200" y="980728"/>
            <a:ext cx="4038600" cy="5145435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 smtClean="0"/>
          </a:p>
          <a:p>
            <a:pPr marL="137160" indent="0">
              <a:buNone/>
            </a:pPr>
            <a:endParaRPr lang="ru-RU" sz="2000" dirty="0" smtClean="0"/>
          </a:p>
          <a:p>
            <a:r>
              <a:rPr lang="ru-RU" sz="2000" dirty="0" smtClean="0"/>
              <a:t>Николай </a:t>
            </a:r>
            <a:r>
              <a:rPr lang="ru-RU" sz="2000" dirty="0"/>
              <a:t>Иванович Лобачевский расширил понятие функции, используя способы задания функции: формулой, графиком или </a:t>
            </a:r>
            <a:r>
              <a:rPr lang="ru-RU" sz="2000" dirty="0" smtClean="0"/>
              <a:t>словесным описанием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11" name="Рисунок 10" descr="hello_html_m15714db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1656184" cy="1728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ello_html_3cbcb025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268760"/>
            <a:ext cx="1440160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44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03648" y="53752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457200" y="836712"/>
            <a:ext cx="4038600" cy="5289451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/>
              <a:t>Впервые термин «функция» использовал Готфрид Лейбниц , который первым ввёл термин «абсцисса» - в 1695г., «ордината» - в 1684г., «координаты» - в 1692г.</a:t>
            </a:r>
          </a:p>
          <a:p>
            <a:endParaRPr lang="ru-RU" sz="20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>
          <a:xfrm>
            <a:off x="4644008" y="1844824"/>
            <a:ext cx="3346704" cy="3474720"/>
          </a:xfrm>
        </p:spPr>
        <p:txBody>
          <a:bodyPr>
            <a:normAutofit fontScale="92500" lnSpcReduction="20000"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Исаак </a:t>
            </a:r>
            <a:r>
              <a:rPr lang="ru-RU" sz="2000" dirty="0"/>
              <a:t>Ньютон  рассматривал изменения физических величин в зависимости от времени. Рене Декарт (1596-1650) – изменение ординаты точки от изменения  абсциссы, т.е. y от </a:t>
            </a:r>
            <a:r>
              <a:rPr lang="ru-RU" sz="2000" dirty="0" smtClean="0"/>
              <a:t>х.</a:t>
            </a:r>
            <a:endParaRPr lang="ru-RU" sz="2000" dirty="0"/>
          </a:p>
          <a:p>
            <a:endParaRPr lang="ru-RU" sz="2000" dirty="0"/>
          </a:p>
        </p:txBody>
      </p:sp>
      <p:pic>
        <p:nvPicPr>
          <p:cNvPr id="8" name="Рисунок 7" descr="hello_html_m2997cb3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1296144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ello_html_m2b48c240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96752"/>
            <a:ext cx="1368152" cy="18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83468"/>
            <a:ext cx="7056784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sz="32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Функция вида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у =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kx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+ b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называется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линейной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Графиком функции вида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у =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kx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+b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является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прямая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Для построения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прямой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необходимы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только две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точки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так как через две точки проходит единственная прямая.</a:t>
            </a:r>
          </a:p>
        </p:txBody>
      </p:sp>
    </p:spTree>
    <p:extLst>
      <p:ext uri="{BB962C8B-B14F-4D97-AF65-F5344CB8AC3E}">
        <p14:creationId xmlns:p14="http://schemas.microsoft.com/office/powerpoint/2010/main" val="20585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476673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prstClr val="black"/>
                </a:solidFill>
              </a:rPr>
              <a:t>Задания для самостоятельного решения:</a:t>
            </a:r>
            <a:r>
              <a:rPr lang="ru-RU" sz="2800" b="1" dirty="0">
                <a:solidFill>
                  <a:srgbClr val="009900"/>
                </a:solidFill>
              </a:rPr>
              <a:t/>
            </a:r>
            <a:br>
              <a:rPr lang="ru-RU" sz="2800" b="1" dirty="0">
                <a:solidFill>
                  <a:srgbClr val="009900"/>
                </a:solidFill>
              </a:rPr>
            </a:br>
            <a:r>
              <a:rPr lang="ru-RU" sz="2800" b="1" i="1" dirty="0">
                <a:solidFill>
                  <a:srgbClr val="009900"/>
                </a:solidFill>
              </a:rPr>
              <a:t>построить графики функций</a:t>
            </a:r>
            <a:br>
              <a:rPr lang="ru-RU" sz="2800" b="1" i="1" dirty="0">
                <a:solidFill>
                  <a:srgbClr val="009900"/>
                </a:solidFill>
              </a:rPr>
            </a:br>
            <a:r>
              <a:rPr lang="ru-RU" sz="2800" i="1" dirty="0">
                <a:solidFill>
                  <a:srgbClr val="009900"/>
                </a:solidFill>
              </a:rPr>
              <a:t>(выполнять в тетради)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874729"/>
            <a:ext cx="39604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ctr">
              <a:spcBef>
                <a:spcPct val="20000"/>
              </a:spcBef>
              <a:buAutoNum type="arabicPeriod"/>
            </a:pPr>
            <a:r>
              <a:rPr lang="ru-RU" sz="4000" b="1" dirty="0" smtClean="0">
                <a:solidFill>
                  <a:srgbClr val="FF0000"/>
                </a:solidFill>
              </a:rPr>
              <a:t>у </a:t>
            </a:r>
            <a:r>
              <a:rPr lang="ru-RU" sz="4000" b="1" dirty="0">
                <a:solidFill>
                  <a:srgbClr val="FF0000"/>
                </a:solidFill>
              </a:rPr>
              <a:t>= 2х – </a:t>
            </a:r>
            <a:r>
              <a:rPr lang="ru-RU" sz="4000" b="1" dirty="0" smtClean="0">
                <a:solidFill>
                  <a:srgbClr val="FF0000"/>
                </a:solidFill>
              </a:rPr>
              <a:t>2</a:t>
            </a:r>
          </a:p>
          <a:p>
            <a:pPr lvl="0" algn="ctr">
              <a:spcBef>
                <a:spcPct val="20000"/>
              </a:spcBef>
            </a:pPr>
            <a:r>
              <a:rPr lang="ru-RU" sz="4000" b="1" dirty="0" smtClean="0">
                <a:solidFill>
                  <a:srgbClr val="5ECCF3"/>
                </a:solidFill>
              </a:rPr>
              <a:t>2.     </a:t>
            </a:r>
            <a:r>
              <a:rPr lang="ru-RU" sz="4000" b="1" dirty="0">
                <a:solidFill>
                  <a:srgbClr val="5ECCF3"/>
                </a:solidFill>
              </a:rPr>
              <a:t>у = </a:t>
            </a:r>
            <a:r>
              <a:rPr lang="ru-RU" sz="4000" b="1" dirty="0" smtClean="0">
                <a:solidFill>
                  <a:srgbClr val="5ECCF3"/>
                </a:solidFill>
              </a:rPr>
              <a:t>х+2</a:t>
            </a:r>
            <a:endParaRPr lang="ru-RU" sz="4000" b="1" dirty="0">
              <a:solidFill>
                <a:srgbClr val="5ECCF3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1874729"/>
            <a:ext cx="374441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ctr">
              <a:spcBef>
                <a:spcPct val="20000"/>
              </a:spcBef>
              <a:buAutoNum type="arabicPeriod" startAt="3"/>
            </a:pPr>
            <a:r>
              <a:rPr lang="ru-RU" sz="4000" b="1" dirty="0" smtClean="0">
                <a:solidFill>
                  <a:srgbClr val="FF00FF"/>
                </a:solidFill>
              </a:rPr>
              <a:t>у </a:t>
            </a:r>
            <a:r>
              <a:rPr lang="ru-RU" sz="4000" b="1" dirty="0">
                <a:solidFill>
                  <a:srgbClr val="FF00FF"/>
                </a:solidFill>
              </a:rPr>
              <a:t>= 4 – </a:t>
            </a:r>
            <a:r>
              <a:rPr lang="ru-RU" sz="4000" b="1" dirty="0" smtClean="0">
                <a:solidFill>
                  <a:srgbClr val="FF00FF"/>
                </a:solidFill>
              </a:rPr>
              <a:t>х</a:t>
            </a:r>
          </a:p>
          <a:p>
            <a:pPr lvl="0" algn="ctr">
              <a:spcBef>
                <a:spcPct val="20000"/>
              </a:spcBef>
            </a:pPr>
            <a:r>
              <a:rPr lang="ru-RU" sz="4000" b="1" dirty="0">
                <a:solidFill>
                  <a:srgbClr val="FF00FF"/>
                </a:solidFill>
              </a:rPr>
              <a:t> </a:t>
            </a:r>
            <a:r>
              <a:rPr lang="ru-RU" sz="4000" b="1" dirty="0" smtClean="0">
                <a:solidFill>
                  <a:srgbClr val="FF00FF"/>
                </a:solidFill>
              </a:rPr>
              <a:t> </a:t>
            </a:r>
            <a:endParaRPr lang="ru-RU" sz="4000" b="1" dirty="0">
              <a:solidFill>
                <a:srgbClr val="009900"/>
              </a:solidFill>
            </a:endParaRPr>
          </a:p>
          <a:p>
            <a:pPr marL="342900" lvl="0" indent="-342900" algn="ctr">
              <a:spcBef>
                <a:spcPct val="20000"/>
              </a:spcBef>
            </a:pPr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3789041"/>
            <a:ext cx="777686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b="1" dirty="0">
              <a:solidFill>
                <a:srgbClr val="FF0000"/>
              </a:solidFill>
            </a:endParaRPr>
          </a:p>
          <a:p>
            <a:pPr lvl="0" algn="ctr"/>
            <a:endParaRPr lang="en-US" b="1" dirty="0" smtClean="0">
              <a:solidFill>
                <a:srgbClr val="FF0000"/>
              </a:solidFill>
            </a:endParaRPr>
          </a:p>
          <a:p>
            <a:pPr lvl="0" algn="ctr"/>
            <a:r>
              <a:rPr lang="ru-RU" sz="2400" b="1" dirty="0">
                <a:solidFill>
                  <a:srgbClr val="FF0000"/>
                </a:solidFill>
              </a:rPr>
              <a:t>О</a:t>
            </a:r>
            <a:r>
              <a:rPr lang="ru-RU" sz="2400" b="1" dirty="0" smtClean="0">
                <a:solidFill>
                  <a:srgbClr val="FF0000"/>
                </a:solidFill>
              </a:rPr>
              <a:t>братите </a:t>
            </a:r>
            <a:r>
              <a:rPr lang="ru-RU" sz="2400" b="1" dirty="0">
                <a:solidFill>
                  <a:srgbClr val="FF0000"/>
                </a:solidFill>
              </a:rPr>
              <a:t>внимание: </a:t>
            </a:r>
          </a:p>
          <a:p>
            <a:pPr lvl="0" algn="ctr"/>
            <a:r>
              <a:rPr lang="ru-RU" sz="2400" b="1" dirty="0">
                <a:solidFill>
                  <a:srgbClr val="FF0000"/>
                </a:solidFill>
              </a:rPr>
              <a:t> точки, выбранные вами для построения прямой, могут быть </a:t>
            </a:r>
            <a:r>
              <a:rPr lang="ru-RU" sz="2400" b="1" dirty="0" smtClean="0">
                <a:solidFill>
                  <a:srgbClr val="FF0000"/>
                </a:solidFill>
              </a:rPr>
              <a:t>разными, </a:t>
            </a:r>
            <a:endParaRPr lang="ru-RU" sz="2400" b="1" dirty="0">
              <a:solidFill>
                <a:srgbClr val="FF0000"/>
              </a:solidFill>
            </a:endParaRPr>
          </a:p>
          <a:p>
            <a:pPr lvl="0" algn="ctr"/>
            <a:r>
              <a:rPr lang="ru-RU" sz="2400" b="1" dirty="0">
                <a:solidFill>
                  <a:srgbClr val="FF0000"/>
                </a:solidFill>
              </a:rPr>
              <a:t>но  расположение графиков обязательно должно совпадать</a:t>
            </a:r>
          </a:p>
        </p:txBody>
      </p:sp>
    </p:spTree>
    <p:extLst>
      <p:ext uri="{BB962C8B-B14F-4D97-AF65-F5344CB8AC3E}">
        <p14:creationId xmlns:p14="http://schemas.microsoft.com/office/powerpoint/2010/main" val="362689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ru-RU" b="1" dirty="0" smtClean="0">
                <a:solidFill>
                  <a:srgbClr val="009900"/>
                </a:solidFill>
              </a:rPr>
              <a:t>Ответ к заданию 1</a:t>
            </a:r>
          </a:p>
        </p:txBody>
      </p:sp>
      <p:pic>
        <p:nvPicPr>
          <p:cNvPr id="9220" name="Picture 1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556792"/>
            <a:ext cx="2968624" cy="3475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50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marL="0" indent="0" eaLnBrk="1" hangingPunct="1">
              <a:buNone/>
            </a:pPr>
            <a:r>
              <a:rPr lang="ru-RU" b="1" dirty="0" smtClean="0">
                <a:solidFill>
                  <a:srgbClr val="009900"/>
                </a:solidFill>
              </a:rPr>
              <a:t>Ответ к заданию 2</a:t>
            </a:r>
          </a:p>
        </p:txBody>
      </p:sp>
      <p:pic>
        <p:nvPicPr>
          <p:cNvPr id="10244" name="Picture 9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clrChange>
              <a:clrFrom>
                <a:srgbClr val="FFFFD0"/>
              </a:clrFrom>
              <a:clrTo>
                <a:srgbClr val="FFFFD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700808"/>
            <a:ext cx="2980266" cy="3475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96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1907704" y="332656"/>
            <a:ext cx="5688632" cy="720080"/>
          </a:xfrm>
        </p:spPr>
        <p:txBody>
          <a:bodyPr>
            <a:normAutofit fontScale="90000"/>
          </a:bodyPr>
          <a:lstStyle/>
          <a:p>
            <a:pPr marL="0" indent="0" eaLnBrk="1" hangingPunct="1">
              <a:buNone/>
            </a:pPr>
            <a:r>
              <a:rPr lang="ru-RU" b="1" dirty="0" smtClean="0">
                <a:solidFill>
                  <a:srgbClr val="009900"/>
                </a:solidFill>
              </a:rPr>
              <a:t>Ответ к заданию 3</a:t>
            </a:r>
          </a:p>
        </p:txBody>
      </p:sp>
      <p:pic>
        <p:nvPicPr>
          <p:cNvPr id="11268" name="Picture 8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700808"/>
            <a:ext cx="2966149" cy="3475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18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630</TotalTime>
  <Words>778</Words>
  <Application>Microsoft Office PowerPoint</Application>
  <PresentationFormat>Экран (4:3)</PresentationFormat>
  <Paragraphs>243</Paragraphs>
  <Slides>23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Воздушный поток</vt:lpstr>
      <vt:lpstr>Формула</vt:lpstr>
      <vt:lpstr>Презентация PowerPoint</vt:lpstr>
      <vt:lpstr>Презентация PowerPoint</vt:lpstr>
      <vt:lpstr>Историческая справка </vt:lpstr>
      <vt:lpstr>Презентация PowerPoint</vt:lpstr>
      <vt:lpstr>Презентация PowerPoint</vt:lpstr>
      <vt:lpstr>Презентация PowerPoint</vt:lpstr>
      <vt:lpstr>Ответ к заданию 1</vt:lpstr>
      <vt:lpstr>Ответ к заданию 2</vt:lpstr>
      <vt:lpstr>Ответ к заданию 3</vt:lpstr>
      <vt:lpstr>Презентация PowerPoint</vt:lpstr>
      <vt:lpstr>Ответ к заданию 4</vt:lpstr>
      <vt:lpstr>На каком рисунке изображён график линейной функции y=kx? Ответ объяснить.</vt:lpstr>
      <vt:lpstr>Презентация PowerPoint</vt:lpstr>
      <vt:lpstr>На каком рисунке коэффициент  b  в уравнении линейной функции отрицателен, а на каком положителен?</vt:lpstr>
      <vt:lpstr>Ученик допустил ошибку при построении графика функции. На каком рисунке?</vt:lpstr>
      <vt:lpstr>Презентация PowerPoint</vt:lpstr>
      <vt:lpstr>Презентация PowerPoint</vt:lpstr>
      <vt:lpstr>Графики зависимости скорости от времени</vt:lpstr>
      <vt:lpstr>Графики зависимости перемещения от времени</vt:lpstr>
      <vt:lpstr>Среди графиков найдите те, которые соответствуют равномерному прямолинейному движению:</vt:lpstr>
      <vt:lpstr>Презентация PowerPoint</vt:lpstr>
      <vt:lpstr>Мы узнали: *Функция вида у = kx + b называется линейной. *Графиком функции вида у = kx + b является   прямая. *Для построения прямой необходимы только две точки, так как через две точки проходит   единственная прямая. *Коэффициент k показывает возрастает или убывает прямая. *Коэффициент b показывает, в какой точке прямая пересекает  ось OY.  *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Ирина</cp:lastModifiedBy>
  <cp:revision>59</cp:revision>
  <dcterms:created xsi:type="dcterms:W3CDTF">2012-03-31T13:25:51Z</dcterms:created>
  <dcterms:modified xsi:type="dcterms:W3CDTF">2019-10-19T16:39:07Z</dcterms:modified>
</cp:coreProperties>
</file>