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творческой манеры А. П. Чехова при  создании прозы малого жанра (по рассказам «Хамелеон», «Злоумышленник»)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Выполнила:</a:t>
            </a:r>
          </a:p>
          <a:p>
            <a:pPr algn="r"/>
            <a:r>
              <a:rPr lang="ru-RU" dirty="0" err="1" smtClean="0"/>
              <a:t>Мальшинова</a:t>
            </a:r>
            <a:r>
              <a:rPr lang="ru-RU" dirty="0" smtClean="0"/>
              <a:t> Е. А., учитель русского языка и литературы МБОУ СОШ № 5</a:t>
            </a:r>
          </a:p>
          <a:p>
            <a:pPr algn="ctr"/>
            <a:r>
              <a:rPr lang="ru-RU" dirty="0" smtClean="0"/>
              <a:t>Вязьма</a:t>
            </a:r>
          </a:p>
          <a:p>
            <a:pPr algn="ctr"/>
            <a:r>
              <a:rPr lang="ru-RU" dirty="0" smtClean="0"/>
              <a:t>2016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Словарик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ru-RU" u="sng" dirty="0" smtClean="0"/>
              <a:t>Рассказ</a:t>
            </a:r>
            <a:r>
              <a:rPr lang="ru-RU" dirty="0" smtClean="0"/>
              <a:t> – малый жанр эпоса. В рассказе обычно одна сюжетная линия, происходит , как правило, одно событие или происшествие.</a:t>
            </a:r>
          </a:p>
          <a:p>
            <a:pPr marL="457200" indent="-457200">
              <a:buAutoNum type="arabicPeriod"/>
            </a:pPr>
            <a:r>
              <a:rPr lang="ru-RU" u="sng" dirty="0" smtClean="0"/>
              <a:t>Сюжет</a:t>
            </a:r>
            <a:r>
              <a:rPr lang="ru-RU" dirty="0" smtClean="0"/>
              <a:t> – Ряд основных событий в их художественной последовательности.</a:t>
            </a:r>
          </a:p>
          <a:p>
            <a:pPr marL="457200" indent="-457200">
              <a:buAutoNum type="arabicPeriod"/>
            </a:pPr>
            <a:r>
              <a:rPr lang="ru-RU" u="sng" dirty="0" smtClean="0"/>
              <a:t>Сатира</a:t>
            </a:r>
            <a:r>
              <a:rPr lang="ru-RU" dirty="0" smtClean="0"/>
              <a:t> – хлесткое, безжалостное высмеивание социальных пороков общества</a:t>
            </a:r>
          </a:p>
          <a:p>
            <a:pPr marL="457200" indent="-457200">
              <a:buAutoNum type="arabicPeriod"/>
            </a:pPr>
            <a:r>
              <a:rPr lang="ru-RU" u="sng" dirty="0" smtClean="0"/>
              <a:t>Юмор </a:t>
            </a:r>
            <a:r>
              <a:rPr lang="ru-RU" dirty="0" smtClean="0"/>
              <a:t>– дружелюбный смех, доброжелательное подшучивание.</a:t>
            </a:r>
          </a:p>
          <a:p>
            <a:pPr marL="457200" indent="-457200">
              <a:buAutoNum type="arabicPeriod"/>
            </a:pPr>
            <a:r>
              <a:rPr lang="ru-RU" u="sng" dirty="0" smtClean="0"/>
              <a:t>Лаконизм</a:t>
            </a:r>
            <a:r>
              <a:rPr lang="ru-RU" dirty="0" smtClean="0"/>
              <a:t> – краткость, четкость, ясность.</a:t>
            </a:r>
          </a:p>
          <a:p>
            <a:pPr marL="457200" indent="-457200">
              <a:buAutoNum type="arabicPeriod"/>
            </a:pPr>
            <a:r>
              <a:rPr lang="ru-RU" u="sng" dirty="0" smtClean="0"/>
              <a:t>Художественная деталь </a:t>
            </a:r>
            <a:r>
              <a:rPr lang="ru-RU" dirty="0" smtClean="0"/>
              <a:t>– изобразительная или выразительная подробность в произведении, помогает выделять характерную черту героя.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Сделаем 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Особенности творческой манеры А. П. Чехова:</a:t>
            </a:r>
          </a:p>
          <a:p>
            <a:pPr marL="457200" indent="-457200">
              <a:buAutoNum type="arabicPeriod"/>
            </a:pPr>
            <a:r>
              <a:rPr lang="ru-RU" dirty="0" smtClean="0"/>
              <a:t>Лаконизм повествования.</a:t>
            </a:r>
          </a:p>
          <a:p>
            <a:pPr marL="457200" indent="-457200">
              <a:buAutoNum type="arabicPeriod"/>
            </a:pPr>
            <a:r>
              <a:rPr lang="ru-RU" dirty="0" smtClean="0"/>
              <a:t>Заглавие отражает идею.</a:t>
            </a:r>
          </a:p>
          <a:p>
            <a:pPr marL="457200" indent="-457200">
              <a:buAutoNum type="arabicPeriod"/>
            </a:pPr>
            <a:r>
              <a:rPr lang="ru-RU" dirty="0" smtClean="0"/>
              <a:t>Большое количество диалогов.</a:t>
            </a:r>
          </a:p>
          <a:p>
            <a:pPr marL="457200" indent="-457200">
              <a:buAutoNum type="arabicPeriod"/>
            </a:pPr>
            <a:r>
              <a:rPr lang="ru-RU" dirty="0" smtClean="0"/>
              <a:t>Герои характеризуются, в основном, через речь.</a:t>
            </a:r>
          </a:p>
          <a:p>
            <a:pPr marL="457200" indent="-457200">
              <a:buAutoNum type="arabicPeriod"/>
            </a:pPr>
            <a:r>
              <a:rPr lang="ru-RU" dirty="0" smtClean="0"/>
              <a:t>Использование художественных деталей.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Подведем итоги: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Что нового мы узнали?</a:t>
            </a:r>
          </a:p>
          <a:p>
            <a:pPr marL="457200" indent="-457200">
              <a:buAutoNum type="arabicPeriod"/>
            </a:pPr>
            <a:r>
              <a:rPr lang="ru-RU" dirty="0" smtClean="0"/>
              <a:t>Что показалось интересным?</a:t>
            </a:r>
          </a:p>
          <a:p>
            <a:pPr marL="457200" indent="-457200">
              <a:buAutoNum type="arabicPeriod"/>
            </a:pPr>
            <a:r>
              <a:rPr lang="ru-RU" dirty="0" smtClean="0"/>
              <a:t>Над чем стоит поразмышлять?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FF6600"/>
                </a:solidFill>
              </a:rPr>
              <a:t>Спасибо за работу!</a:t>
            </a:r>
            <a:endParaRPr lang="ru-RU" sz="6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Выявить главные особенности творческой манеры А. П. Чехова.</a:t>
            </a:r>
          </a:p>
          <a:p>
            <a:pPr>
              <a:buNone/>
            </a:pPr>
            <a:r>
              <a:rPr lang="ru-RU" dirty="0" smtClean="0"/>
              <a:t>2. Уметь производить сравнительный анализ двух произведений.</a:t>
            </a:r>
          </a:p>
          <a:p>
            <a:pPr>
              <a:buNone/>
            </a:pPr>
            <a:r>
              <a:rPr lang="ru-RU" dirty="0" smtClean="0"/>
              <a:t>3. Прививать интерес к творчеству А. П. Чехова.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Вспоминаем содержание рассказов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</a:t>
            </a:r>
            <a:endParaRPr lang="ru-RU" dirty="0"/>
          </a:p>
        </p:txBody>
      </p:sp>
      <p:pic>
        <p:nvPicPr>
          <p:cNvPr id="1026" name="Picture 2" descr="C:\Users\пользователь\Desktop\Про Чехова\T22x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72816"/>
            <a:ext cx="5356286" cy="4177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</a:t>
            </a:r>
            <a:endParaRPr lang="ru-RU" dirty="0"/>
          </a:p>
        </p:txBody>
      </p:sp>
      <p:pic>
        <p:nvPicPr>
          <p:cNvPr id="2050" name="Picture 2" descr="C:\Users\пользователь\Desktop\Про Чехова\000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692696"/>
            <a:ext cx="4278304" cy="5805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</a:t>
            </a:r>
            <a:endParaRPr lang="ru-RU" dirty="0"/>
          </a:p>
        </p:txBody>
      </p:sp>
      <p:pic>
        <p:nvPicPr>
          <p:cNvPr id="3075" name="Picture 3" descr="C:\Users\пользователь\Desktop\Про Чехова\77808800_large_chehov_15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04664"/>
            <a:ext cx="4536504" cy="61442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</a:t>
            </a:r>
            <a:endParaRPr lang="ru-RU" dirty="0"/>
          </a:p>
        </p:txBody>
      </p:sp>
      <p:pic>
        <p:nvPicPr>
          <p:cNvPr id="4098" name="Picture 2" descr="C:\Users\пользователь\Desktop\Про Чехова\1288770708_li7rk_10-01_il_10-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548680"/>
            <a:ext cx="428625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5.</a:t>
            </a:r>
            <a:endParaRPr lang="ru-RU" dirty="0"/>
          </a:p>
        </p:txBody>
      </p:sp>
      <p:pic>
        <p:nvPicPr>
          <p:cNvPr id="5122" name="Picture 2" descr="C:\Users\пользователь\Desktop\Про Чехова\zloumishlenn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548680"/>
            <a:ext cx="4256674" cy="5963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6.</a:t>
            </a:r>
            <a:endParaRPr lang="ru-RU" dirty="0"/>
          </a:p>
        </p:txBody>
      </p:sp>
      <p:pic>
        <p:nvPicPr>
          <p:cNvPr id="6146" name="Picture 2" descr="C:\Users\пользователь\Desktop\Про Чехова\T22x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866246"/>
            <a:ext cx="4176464" cy="5474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Произведем сравнительный анализ рассказов «Хамелеон», «Злоумышленник»: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Сравним сюжеты.</a:t>
            </a:r>
          </a:p>
          <a:p>
            <a:pPr marL="457200" indent="-457200">
              <a:buAutoNum type="arabicPeriod"/>
            </a:pPr>
            <a:r>
              <a:rPr lang="ru-RU" dirty="0" smtClean="0"/>
              <a:t> Сравним героев.</a:t>
            </a:r>
          </a:p>
          <a:p>
            <a:pPr marL="457200" indent="-457200">
              <a:buAutoNum type="arabicPeriod"/>
            </a:pPr>
            <a:r>
              <a:rPr lang="ru-RU" dirty="0" smtClean="0"/>
              <a:t>Сравним художественные особенности рассказов.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</TotalTime>
  <Words>253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Особенности творческой манеры А. П. Чехова при  создании прозы малого жанра (по рассказам «Хамелеон», «Злоумышленник»)</vt:lpstr>
      <vt:lpstr>Цели урока:</vt:lpstr>
      <vt:lpstr>1. Вспоминаем содержание рассказов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Произведем сравнительный анализ рассказов «Хамелеон», «Злоумышленник»:</vt:lpstr>
      <vt:lpstr>Словарик урока</vt:lpstr>
      <vt:lpstr>3. Сделаем вывод:</vt:lpstr>
      <vt:lpstr>Подведем итоги: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Новаторство А. П. Чехова в создании прозы малого жанра</dc:title>
  <dc:creator>пользователь</dc:creator>
  <cp:lastModifiedBy>Елена Анатольевна</cp:lastModifiedBy>
  <cp:revision>8</cp:revision>
  <dcterms:created xsi:type="dcterms:W3CDTF">2015-02-19T03:01:53Z</dcterms:created>
  <dcterms:modified xsi:type="dcterms:W3CDTF">2020-11-09T00:51:38Z</dcterms:modified>
</cp:coreProperties>
</file>