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4" r:id="rId6"/>
    <p:sldId id="260" r:id="rId7"/>
    <p:sldId id="261" r:id="rId8"/>
    <p:sldId id="262" r:id="rId9"/>
    <p:sldId id="275" r:id="rId10"/>
    <p:sldId id="276" r:id="rId11"/>
    <p:sldId id="277" r:id="rId12"/>
    <p:sldId id="272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4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916832"/>
            <a:ext cx="6172200" cy="2016224"/>
          </a:xfrm>
        </p:spPr>
        <p:txBody>
          <a:bodyPr>
            <a:normAutofit/>
          </a:bodyPr>
          <a:lstStyle/>
          <a:p>
            <a:r>
              <a:rPr lang="ru-RU" dirty="0" smtClean="0"/>
              <a:t>Омонимия самостоятельных и служебных частей речи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221088"/>
            <a:ext cx="6172200" cy="2153834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Выполнила учитель </a:t>
            </a:r>
          </a:p>
          <a:p>
            <a:pPr algn="r"/>
            <a:r>
              <a:rPr lang="ru-RU" dirty="0" smtClean="0"/>
              <a:t>русского языка и литературы </a:t>
            </a:r>
          </a:p>
          <a:p>
            <a:pPr algn="r"/>
            <a:r>
              <a:rPr lang="ru-RU" dirty="0" smtClean="0"/>
              <a:t>МБОУ СОШ № 5 </a:t>
            </a:r>
          </a:p>
          <a:p>
            <a:pPr algn="r"/>
            <a:r>
              <a:rPr lang="ru-RU" dirty="0" err="1" smtClean="0"/>
              <a:t>Мальшинова</a:t>
            </a:r>
            <a:r>
              <a:rPr lang="ru-RU" dirty="0" smtClean="0"/>
              <a:t> Елена Анатольевна</a:t>
            </a:r>
          </a:p>
          <a:p>
            <a:pPr algn="ctr"/>
            <a:r>
              <a:rPr lang="ru-RU" dirty="0" smtClean="0"/>
              <a:t>Вязьма</a:t>
            </a:r>
          </a:p>
          <a:p>
            <a:pPr algn="ctr"/>
            <a:r>
              <a:rPr lang="ru-RU" dirty="0" smtClean="0"/>
              <a:t>2018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отличить наречие от предлога?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Иду </a:t>
            </a:r>
            <a:r>
              <a:rPr lang="ru-RU" i="1" dirty="0" smtClean="0"/>
              <a:t>впереди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Прохожу </a:t>
            </a:r>
            <a:r>
              <a:rPr lang="ru-RU" i="1" dirty="0" smtClean="0"/>
              <a:t>мимо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Вижу </a:t>
            </a:r>
            <a:r>
              <a:rPr lang="ru-RU" i="1" dirty="0" smtClean="0"/>
              <a:t>позади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Иду </a:t>
            </a:r>
            <a:r>
              <a:rPr lang="ru-RU" i="1" dirty="0" smtClean="0"/>
              <a:t>впереди</a:t>
            </a:r>
            <a:r>
              <a:rPr lang="ru-RU" dirty="0" smtClean="0"/>
              <a:t> отряда.</a:t>
            </a:r>
          </a:p>
          <a:p>
            <a:r>
              <a:rPr lang="ru-RU" dirty="0" smtClean="0"/>
              <a:t>Прохожу </a:t>
            </a:r>
            <a:r>
              <a:rPr lang="ru-RU" i="1" dirty="0" smtClean="0"/>
              <a:t>мимо</a:t>
            </a:r>
            <a:r>
              <a:rPr lang="ru-RU" dirty="0" smtClean="0"/>
              <a:t> дома.</a:t>
            </a:r>
          </a:p>
          <a:p>
            <a:r>
              <a:rPr lang="ru-RU" dirty="0" smtClean="0"/>
              <a:t>Вижу </a:t>
            </a:r>
            <a:r>
              <a:rPr lang="ru-RU" i="1" dirty="0" smtClean="0"/>
              <a:t>позади</a:t>
            </a:r>
            <a:r>
              <a:rPr lang="ru-RU" dirty="0" smtClean="0"/>
              <a:t> дерева.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282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различения наречия и предлога.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 Задать вопрос.</a:t>
            </a:r>
          </a:p>
          <a:p>
            <a:r>
              <a:rPr lang="ru-RU" dirty="0" smtClean="0"/>
              <a:t>2.Если слово отвечает на вопросы Как? Куда? Где? и т.д., то это наречие.</a:t>
            </a:r>
          </a:p>
          <a:p>
            <a:r>
              <a:rPr lang="ru-RU" dirty="0" smtClean="0"/>
              <a:t>Если слово входит в состав падежного вопроса и повторяется в ответе, то это предлог.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541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Подведем итоги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 чем мы сегодня говорили на уроке?</a:t>
            </a:r>
          </a:p>
          <a:p>
            <a:pPr>
              <a:buNone/>
            </a:pPr>
            <a:r>
              <a:rPr lang="ru-RU" dirty="0" smtClean="0"/>
              <a:t>Насколько сложной показалась вам тема?</a:t>
            </a:r>
          </a:p>
          <a:p>
            <a:pPr lvl="0">
              <a:buClr>
                <a:srgbClr val="FE8637"/>
              </a:buClr>
              <a:buNone/>
            </a:pPr>
            <a:r>
              <a:rPr lang="ru-RU" dirty="0">
                <a:solidFill>
                  <a:prstClr val="black"/>
                </a:solidFill>
              </a:rPr>
              <a:t>Что было интересным</a:t>
            </a:r>
            <a:r>
              <a:rPr lang="ru-RU" dirty="0" smtClean="0">
                <a:solidFill>
                  <a:prstClr val="black"/>
                </a:solidFill>
              </a:rPr>
              <a:t>?</a:t>
            </a:r>
          </a:p>
          <a:p>
            <a:pPr lvl="0">
              <a:buClr>
                <a:srgbClr val="FE8637"/>
              </a:buClr>
              <a:buNone/>
            </a:pPr>
            <a:r>
              <a:rPr lang="ru-RU" dirty="0">
                <a:solidFill>
                  <a:prstClr val="black"/>
                </a:solidFill>
              </a:rPr>
              <a:t>Что нового мы узнали на уроке?</a:t>
            </a:r>
          </a:p>
          <a:p>
            <a:pPr lvl="0">
              <a:buClr>
                <a:srgbClr val="FE8637"/>
              </a:buClr>
              <a:buNone/>
            </a:pPr>
            <a:r>
              <a:rPr lang="ru-RU" dirty="0" smtClean="0">
                <a:solidFill>
                  <a:prstClr val="black"/>
                </a:solidFill>
              </a:rPr>
              <a:t>Для чего нужно изучать данную тему?</a:t>
            </a:r>
          </a:p>
          <a:p>
            <a:pPr lvl="0">
              <a:buClr>
                <a:srgbClr val="FE8637"/>
              </a:buClr>
              <a:buNone/>
            </a:pPr>
            <a:r>
              <a:rPr lang="ru-RU" dirty="0" smtClean="0">
                <a:solidFill>
                  <a:prstClr val="black"/>
                </a:solidFill>
              </a:rPr>
              <a:t>Какие важные и полезные навыки мы приобретаем при изучении этой темы ?</a:t>
            </a:r>
            <a:endParaRPr lang="ru-RU" dirty="0">
              <a:solidFill>
                <a:prstClr val="black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Спасибо за работу!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Ответьте на 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1.К какой части речи относится данное слово?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КРАСИВО</a:t>
            </a:r>
          </a:p>
          <a:p>
            <a:pPr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ru-RU" dirty="0" smtClean="0"/>
              <a:t>2. О чём мы будем говорить на уроке?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3. Какова цель нашего урока?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74320" lvl="0" indent="-274320">
              <a:spcBef>
                <a:spcPts val="600"/>
              </a:spcBef>
            </a:pPr>
            <a:r>
              <a:rPr lang="ru-RU" sz="2400" cap="none" dirty="0">
                <a:solidFill>
                  <a:prstClr val="black"/>
                </a:solidFill>
                <a:ea typeface="+mn-ea"/>
                <a:cs typeface="+mn-cs"/>
              </a:rPr>
              <a:t>Тема урока:</a:t>
            </a:r>
            <a:br>
              <a:rPr lang="ru-RU" sz="2400" cap="none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400" cap="none" dirty="0">
                <a:solidFill>
                  <a:prstClr val="black"/>
                </a:solidFill>
                <a:ea typeface="+mn-ea"/>
                <a:cs typeface="+mn-cs"/>
              </a:rPr>
              <a:t>       </a:t>
            </a:r>
            <a:r>
              <a:rPr lang="ru-RU" sz="2400" cap="none" dirty="0">
                <a:solidFill>
                  <a:srgbClr val="FF0000"/>
                </a:solidFill>
                <a:ea typeface="+mn-ea"/>
                <a:cs typeface="+mn-cs"/>
              </a:rPr>
              <a:t>Омонимия </a:t>
            </a:r>
            <a:r>
              <a:rPr lang="ru-RU" sz="2400" cap="none" dirty="0" smtClean="0">
                <a:solidFill>
                  <a:srgbClr val="FF0000"/>
                </a:solidFill>
                <a:ea typeface="+mn-ea"/>
                <a:cs typeface="+mn-cs"/>
              </a:rPr>
              <a:t>самостоятельных и служебных частей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Цели урока:</a:t>
            </a:r>
          </a:p>
          <a:p>
            <a:pPr marL="457200" indent="-457200" algn="just">
              <a:buAutoNum type="arabicParenR"/>
            </a:pPr>
            <a:r>
              <a:rPr lang="ru-RU" dirty="0" smtClean="0"/>
              <a:t>знать принцип различения омонимичных частей речи;</a:t>
            </a:r>
          </a:p>
          <a:p>
            <a:pPr marL="457200" indent="-457200" algn="just">
              <a:buAutoNum type="arabicParenR"/>
            </a:pPr>
            <a:r>
              <a:rPr lang="ru-RU" dirty="0" smtClean="0"/>
              <a:t>уметь  применять теоретические сведения на практике, определять </a:t>
            </a:r>
            <a:r>
              <a:rPr lang="ru-RU" dirty="0" err="1" smtClean="0"/>
              <a:t>частеречную</a:t>
            </a:r>
            <a:r>
              <a:rPr lang="ru-RU" dirty="0" smtClean="0"/>
              <a:t> принадлежность слов в тексте;</a:t>
            </a:r>
          </a:p>
          <a:p>
            <a:pPr marL="457200" indent="-457200" algn="just">
              <a:buAutoNum type="arabicParenR"/>
            </a:pPr>
            <a:r>
              <a:rPr lang="ru-RU" dirty="0" smtClean="0"/>
              <a:t>воспитывать интерес к изучению русского языка, развивать творческие способности.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Повторим теоретический материал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      Омонимия – это языковое явление, при котором языковые единицы имеют одинаковое звучание  и написание, но разное значение.</a:t>
            </a:r>
          </a:p>
          <a:p>
            <a:pPr algn="just">
              <a:buNone/>
            </a:pPr>
            <a:r>
              <a:rPr lang="ru-RU" dirty="0" smtClean="0"/>
              <a:t>Омонимы бывают:</a:t>
            </a:r>
          </a:p>
          <a:p>
            <a:pPr algn="just">
              <a:buNone/>
            </a:pPr>
            <a:r>
              <a:rPr lang="ru-RU" dirty="0" smtClean="0"/>
              <a:t>1) морфемные (футбол</a:t>
            </a:r>
            <a:r>
              <a:rPr lang="ru-RU" dirty="0" smtClean="0">
                <a:solidFill>
                  <a:srgbClr val="C00000"/>
                </a:solidFill>
              </a:rPr>
              <a:t>ист</a:t>
            </a:r>
            <a:r>
              <a:rPr lang="ru-RU" dirty="0" smtClean="0"/>
              <a:t> – золот</a:t>
            </a:r>
            <a:r>
              <a:rPr lang="ru-RU" dirty="0" smtClean="0">
                <a:solidFill>
                  <a:srgbClr val="C00000"/>
                </a:solidFill>
              </a:rPr>
              <a:t>ист</a:t>
            </a:r>
            <a:r>
              <a:rPr lang="ru-RU" dirty="0" smtClean="0"/>
              <a:t>ый);</a:t>
            </a:r>
          </a:p>
          <a:p>
            <a:pPr algn="just">
              <a:buNone/>
            </a:pPr>
            <a:r>
              <a:rPr lang="ru-RU" dirty="0" smtClean="0"/>
              <a:t>2) лексические (</a:t>
            </a:r>
            <a:r>
              <a:rPr lang="ru-RU" dirty="0" smtClean="0">
                <a:solidFill>
                  <a:srgbClr val="C00000"/>
                </a:solidFill>
              </a:rPr>
              <a:t>ключ</a:t>
            </a:r>
            <a:r>
              <a:rPr lang="ru-RU" dirty="0" smtClean="0"/>
              <a:t> (от дома) – </a:t>
            </a:r>
            <a:r>
              <a:rPr lang="ru-RU" dirty="0" smtClean="0">
                <a:solidFill>
                  <a:srgbClr val="C00000"/>
                </a:solidFill>
              </a:rPr>
              <a:t>ключ</a:t>
            </a:r>
            <a:r>
              <a:rPr lang="ru-RU" dirty="0" smtClean="0"/>
              <a:t> (родник));</a:t>
            </a:r>
          </a:p>
          <a:p>
            <a:pPr algn="just">
              <a:buNone/>
            </a:pPr>
            <a:r>
              <a:rPr lang="ru-RU" dirty="0" smtClean="0"/>
              <a:t>3) грамматические (</a:t>
            </a:r>
            <a:r>
              <a:rPr lang="ru-RU" dirty="0" smtClean="0">
                <a:solidFill>
                  <a:srgbClr val="C00000"/>
                </a:solidFill>
              </a:rPr>
              <a:t>Больной</a:t>
            </a:r>
            <a:r>
              <a:rPr lang="ru-RU" dirty="0" smtClean="0"/>
              <a:t> (сущ.)  спит.</a:t>
            </a:r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Больной</a:t>
            </a:r>
            <a:r>
              <a:rPr lang="ru-RU" dirty="0" smtClean="0"/>
              <a:t> (прил.) ребенок спит.)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в русском языке появляются омонимы?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u="sng" dirty="0" smtClean="0"/>
              <a:t>Словообразовательные способы появления омонимов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Распад слова  на омонимы;</a:t>
            </a:r>
          </a:p>
          <a:p>
            <a:r>
              <a:rPr lang="ru-RU" dirty="0" smtClean="0"/>
              <a:t>Переход из одной части речи в другую.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151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 какому принципу надо различать омонимичные части речи 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457200" indent="-457200">
              <a:buAutoNum type="arabicPeriod"/>
            </a:pPr>
            <a:r>
              <a:rPr lang="ru-RU" u="sng" dirty="0" smtClean="0"/>
              <a:t>Платье</a:t>
            </a:r>
            <a:r>
              <a:rPr lang="ru-RU" dirty="0" smtClean="0"/>
              <a:t> </a:t>
            </a:r>
            <a:r>
              <a:rPr lang="ru-RU" u="dbl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красиво.</a:t>
            </a:r>
          </a:p>
          <a:p>
            <a:pPr marL="457200" indent="-457200">
              <a:buAutoNum type="arabicPeriod"/>
            </a:pPr>
            <a:endParaRPr lang="ru-RU" u="dbl" dirty="0" smtClean="0">
              <a:uFill>
                <a:solidFill>
                  <a:srgbClr val="C00000"/>
                </a:solidFill>
              </a:uFill>
            </a:endParaRPr>
          </a:p>
          <a:p>
            <a:pPr marL="457200" indent="-457200">
              <a:buAutoNum type="arabicPeriod"/>
            </a:pPr>
            <a:r>
              <a:rPr lang="ru-RU" dirty="0" smtClean="0"/>
              <a:t>Мальчик </a:t>
            </a:r>
            <a:r>
              <a:rPr lang="ru-RU" u="dotDash" dirty="0" smtClean="0">
                <a:solidFill>
                  <a:srgbClr val="C00000"/>
                </a:solidFill>
              </a:rPr>
              <a:t>красиво</a:t>
            </a:r>
            <a:r>
              <a:rPr lang="ru-RU" dirty="0" smtClean="0"/>
              <a:t> поёт.</a:t>
            </a:r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smtClean="0"/>
              <a:t>В комнате </a:t>
            </a:r>
            <a:r>
              <a:rPr lang="ru-RU" u="dbl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красиво</a:t>
            </a:r>
            <a:r>
              <a:rPr lang="ru-RU" u="dbl" dirty="0" smtClean="0">
                <a:uFill>
                  <a:solidFill>
                    <a:srgbClr val="C00000"/>
                  </a:solidFill>
                </a:uFill>
              </a:rPr>
              <a:t>.</a:t>
            </a:r>
            <a:endParaRPr lang="ru-RU" u="dbl" dirty="0">
              <a:uFill>
                <a:solidFill>
                  <a:srgbClr val="C00000"/>
                </a:solidFill>
              </a:u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1.  Это </a:t>
            </a:r>
            <a:r>
              <a:rPr lang="ru-RU" u="sng" dirty="0" smtClean="0"/>
              <a:t>платье</a:t>
            </a:r>
            <a:r>
              <a:rPr lang="ru-RU" dirty="0" smtClean="0"/>
              <a:t> </a:t>
            </a:r>
            <a:r>
              <a:rPr lang="ru-RU" u="dbl" dirty="0" smtClean="0">
                <a:solidFill>
                  <a:srgbClr val="C00000"/>
                </a:solidFill>
              </a:rPr>
              <a:t>красивее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2. Этот мальчик поёт </a:t>
            </a:r>
            <a:r>
              <a:rPr lang="ru-RU" u="dotDash" dirty="0" smtClean="0">
                <a:solidFill>
                  <a:srgbClr val="C00000"/>
                </a:solidFill>
              </a:rPr>
              <a:t>красивее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3. В этой комнате </a:t>
            </a:r>
            <a:r>
              <a:rPr lang="ru-RU" u="dbl" dirty="0" smtClean="0">
                <a:solidFill>
                  <a:srgbClr val="C00000"/>
                </a:solidFill>
              </a:rPr>
              <a:t>красивее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различения  самостоятельных частей речи (краткое прилагательное, наречие, категория состояния)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ru-RU" dirty="0" smtClean="0"/>
              <a:t>Задать вопрос к слову.</a:t>
            </a:r>
          </a:p>
          <a:p>
            <a:pPr marL="457200" indent="-457200">
              <a:buAutoNum type="arabicPeriod"/>
            </a:pPr>
            <a:r>
              <a:rPr lang="ru-RU" dirty="0" smtClean="0"/>
              <a:t>Определить синтаксическую роль слова.</a:t>
            </a:r>
          </a:p>
          <a:p>
            <a:pPr marL="457200" indent="-457200">
              <a:buAutoNum type="arabicPeriod"/>
            </a:pPr>
            <a:r>
              <a:rPr lang="ru-RU" dirty="0" smtClean="0"/>
              <a:t>Определить, к какой части речи относится слово.</a:t>
            </a:r>
          </a:p>
          <a:p>
            <a:pPr marL="457200" indent="-457200">
              <a:buNone/>
            </a:pPr>
            <a:r>
              <a:rPr lang="ru-RU" dirty="0" smtClean="0"/>
              <a:t>          Примечание:  </a:t>
            </a:r>
            <a:r>
              <a:rPr lang="ru-RU" i="1" dirty="0" smtClean="0"/>
              <a:t>прилагательные, наречия и КС, стоящие в  сравнительной и превосходной степени сравнения, будут играть ту же синтаксическую роль, что и в нулевой степени сравнения.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 отличить отглагольное прилагательное  от причастия?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3863280" cy="4572000"/>
          </a:xfrm>
        </p:spPr>
        <p:txBody>
          <a:bodyPr>
            <a:normAutofit/>
          </a:bodyPr>
          <a:lstStyle/>
          <a:p>
            <a:pPr marL="457200" indent="-457200" algn="ctr">
              <a:buNone/>
            </a:pPr>
            <a:r>
              <a:rPr lang="ru-RU" sz="2200" i="1" dirty="0" smtClean="0"/>
              <a:t>Отглагольное прилагательное </a:t>
            </a:r>
          </a:p>
          <a:p>
            <a:pPr marL="457200" indent="-457200" algn="ctr">
              <a:buNone/>
            </a:pPr>
            <a:r>
              <a:rPr lang="ru-RU" sz="2200" i="1" dirty="0" smtClean="0"/>
              <a:t>(обр. от глагола </a:t>
            </a:r>
            <a:r>
              <a:rPr lang="ru-RU" sz="2200" i="1" dirty="0" err="1" smtClean="0"/>
              <a:t>несов.вида</a:t>
            </a:r>
            <a:r>
              <a:rPr lang="ru-RU" sz="2200" i="1" dirty="0" smtClean="0"/>
              <a:t>)</a:t>
            </a:r>
          </a:p>
          <a:p>
            <a:pPr marL="457200" indent="-457200">
              <a:buAutoNum type="arabicPeriod"/>
            </a:pPr>
            <a:r>
              <a:rPr lang="ru-RU" sz="2200" dirty="0" smtClean="0"/>
              <a:t>Крашеный пол (</a:t>
            </a:r>
            <a:r>
              <a:rPr lang="ru-RU" sz="2200" i="1" dirty="0" smtClean="0"/>
              <a:t>от красить</a:t>
            </a:r>
          </a:p>
          <a:p>
            <a:pPr marL="457200" indent="-457200">
              <a:buAutoNum type="arabicPeriod"/>
            </a:pPr>
            <a:endParaRPr lang="ru-RU" sz="2200" dirty="0" smtClean="0"/>
          </a:p>
          <a:p>
            <a:pPr marL="457200" indent="-457200">
              <a:buAutoNum type="arabicPeriod"/>
            </a:pPr>
            <a:r>
              <a:rPr lang="ru-RU" sz="2200" dirty="0" smtClean="0"/>
              <a:t>Золочёная ложка (</a:t>
            </a:r>
            <a:r>
              <a:rPr lang="ru-RU" sz="2200" i="1" dirty="0" smtClean="0"/>
              <a:t>от золотить)</a:t>
            </a:r>
            <a:endParaRPr lang="ru-RU" sz="2200" i="1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406208" cy="4572000"/>
          </a:xfrm>
        </p:spPr>
        <p:txBody>
          <a:bodyPr/>
          <a:lstStyle/>
          <a:p>
            <a:r>
              <a:rPr lang="ru-RU" sz="2200" i="1" dirty="0" smtClean="0"/>
              <a:t>Причастие</a:t>
            </a:r>
          </a:p>
          <a:p>
            <a:r>
              <a:rPr lang="ru-RU" sz="2200" i="1" dirty="0" smtClean="0"/>
              <a:t>(образов. От глагола несов. и </a:t>
            </a:r>
            <a:r>
              <a:rPr lang="ru-RU" sz="2200" i="1" dirty="0" err="1" smtClean="0"/>
              <a:t>соверш</a:t>
            </a:r>
            <a:r>
              <a:rPr lang="ru-RU" sz="2200" i="1" dirty="0" smtClean="0"/>
              <a:t>. вида)</a:t>
            </a:r>
          </a:p>
          <a:p>
            <a:endParaRPr lang="ru-RU" sz="2200" dirty="0" smtClean="0"/>
          </a:p>
          <a:p>
            <a:r>
              <a:rPr lang="ru-RU" sz="2200" dirty="0" smtClean="0"/>
              <a:t>Крашенный папой пол (</a:t>
            </a:r>
            <a:r>
              <a:rPr lang="ru-RU" sz="2200" i="1" dirty="0" smtClean="0"/>
              <a:t>от красить</a:t>
            </a:r>
            <a:r>
              <a:rPr lang="ru-RU" sz="2200" dirty="0" smtClean="0"/>
              <a:t>)</a:t>
            </a:r>
          </a:p>
          <a:p>
            <a:r>
              <a:rPr lang="ru-RU" sz="2200" dirty="0" smtClean="0"/>
              <a:t>Золочённая вчера ложка (</a:t>
            </a:r>
            <a:r>
              <a:rPr lang="ru-RU" sz="2200" i="1" dirty="0" smtClean="0"/>
              <a:t>от золотить</a:t>
            </a:r>
            <a:r>
              <a:rPr lang="ru-RU" sz="2200" dirty="0" smtClean="0"/>
              <a:t>)</a:t>
            </a:r>
          </a:p>
          <a:p>
            <a:r>
              <a:rPr lang="ru-RU" sz="2200" dirty="0" smtClean="0"/>
              <a:t>Покрашенный ( от </a:t>
            </a:r>
            <a:r>
              <a:rPr lang="ru-RU" sz="2200" i="1" dirty="0" smtClean="0"/>
              <a:t>покрасить</a:t>
            </a:r>
            <a:r>
              <a:rPr lang="ru-RU" sz="2200" dirty="0" smtClean="0"/>
              <a:t>)</a:t>
            </a:r>
          </a:p>
          <a:p>
            <a:r>
              <a:rPr lang="ru-RU" sz="2200" dirty="0" smtClean="0"/>
              <a:t>Позолоченный (</a:t>
            </a:r>
            <a:r>
              <a:rPr lang="ru-RU" sz="2200" i="1" dirty="0" smtClean="0"/>
              <a:t>от позолотить)</a:t>
            </a:r>
            <a:endParaRPr lang="ru-RU" sz="2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Алгоритм различения  самостоятельных частей речи </a:t>
            </a:r>
            <a:r>
              <a:rPr lang="ru-RU" dirty="0" smtClean="0"/>
              <a:t> (отглагольное прилагательное, причастие)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 Определить, от глагола какого вида образовано слово.</a:t>
            </a:r>
          </a:p>
          <a:p>
            <a:r>
              <a:rPr lang="ru-RU" dirty="0" smtClean="0"/>
              <a:t>2. Слово, образованное от глагола совершенного вида, является причастием и пишется с 2 </a:t>
            </a:r>
            <a:r>
              <a:rPr lang="ru-RU" dirty="0" err="1" smtClean="0"/>
              <a:t>нн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Слово, образованное от глагола несовершенного вида, является :</a:t>
            </a:r>
          </a:p>
          <a:p>
            <a:r>
              <a:rPr lang="ru-RU" dirty="0" smtClean="0"/>
              <a:t>1) прилагательным  при отсутствии зависимых слов и пишется с 1 н;</a:t>
            </a:r>
          </a:p>
          <a:p>
            <a:r>
              <a:rPr lang="ru-RU" dirty="0" smtClean="0"/>
              <a:t>2) причастием  при наличии зависимых слов и пишется с 2 </a:t>
            </a:r>
            <a:r>
              <a:rPr lang="ru-RU" dirty="0" err="1" smtClean="0"/>
              <a:t>нн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905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163</TotalTime>
  <Words>547</Words>
  <Application>Microsoft Office PowerPoint</Application>
  <PresentationFormat>Экран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Омонимия самостоятельных и служебных частей речи</vt:lpstr>
      <vt:lpstr>Ответьте на вопросы:</vt:lpstr>
      <vt:lpstr>Тема урока:        Омонимия самостоятельных и служебных частей речи</vt:lpstr>
      <vt:lpstr>Повторим теоретический материал</vt:lpstr>
      <vt:lpstr>Как в русском языке появляются омонимы?</vt:lpstr>
      <vt:lpstr>По какому принципу надо различать омонимичные части речи ?</vt:lpstr>
      <vt:lpstr>Алгоритм различения  самостоятельных частей речи (краткое прилагательное, наречие, категория состояния)</vt:lpstr>
      <vt:lpstr>Как отличить отглагольное прилагательное  от причастия?</vt:lpstr>
      <vt:lpstr>Алгоритм различения  самостоятельных частей речи  (отглагольное прилагательное, причастие)</vt:lpstr>
      <vt:lpstr>Как отличить наречие от предлога?</vt:lpstr>
      <vt:lpstr>Алгоритм различения наречия и предлога. </vt:lpstr>
      <vt:lpstr>Подведем итоги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Омонимия разных частей речи (наречие, краткое  прилагательное, КС)</dc:title>
  <dc:creator>пользователь</dc:creator>
  <cp:lastModifiedBy>Елена Анатольевна</cp:lastModifiedBy>
  <cp:revision>16</cp:revision>
  <dcterms:created xsi:type="dcterms:W3CDTF">2015-03-13T01:51:44Z</dcterms:created>
  <dcterms:modified xsi:type="dcterms:W3CDTF">2020-10-30T18:53:39Z</dcterms:modified>
</cp:coreProperties>
</file>