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2" r:id="rId10"/>
    <p:sldId id="268" r:id="rId11"/>
    <p:sldId id="263" r:id="rId12"/>
    <p:sldId id="271" r:id="rId13"/>
    <p:sldId id="269" r:id="rId14"/>
    <p:sldId id="276" r:id="rId15"/>
    <p:sldId id="266" r:id="rId16"/>
    <p:sldId id="272" r:id="rId17"/>
    <p:sldId id="286" r:id="rId18"/>
    <p:sldId id="273" r:id="rId19"/>
    <p:sldId id="270" r:id="rId20"/>
    <p:sldId id="274" r:id="rId21"/>
    <p:sldId id="282" r:id="rId22"/>
    <p:sldId id="275" r:id="rId23"/>
    <p:sldId id="277" r:id="rId24"/>
    <p:sldId id="278" r:id="rId25"/>
    <p:sldId id="279" r:id="rId26"/>
    <p:sldId id="265" r:id="rId27"/>
    <p:sldId id="280" r:id="rId28"/>
    <p:sldId id="281" r:id="rId29"/>
    <p:sldId id="283" r:id="rId30"/>
    <p:sldId id="284" r:id="rId31"/>
    <p:sldId id="294" r:id="rId32"/>
    <p:sldId id="285" r:id="rId33"/>
    <p:sldId id="287" r:id="rId34"/>
    <p:sldId id="288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2803871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русского языка и литературы высшей категории</a:t>
            </a:r>
          </a:p>
          <a:p>
            <a:pPr algn="r"/>
            <a:r>
              <a:rPr lang="ru-RU" dirty="0" err="1" smtClean="0"/>
              <a:t>Мальшинова</a:t>
            </a:r>
            <a:r>
              <a:rPr lang="ru-RU" dirty="0" smtClean="0"/>
              <a:t> Е. А.</a:t>
            </a:r>
          </a:p>
          <a:p>
            <a:pPr algn="r"/>
            <a:endParaRPr lang="ru-RU" dirty="0"/>
          </a:p>
          <a:p>
            <a:pPr algn="ctr"/>
            <a:r>
              <a:rPr lang="ru-RU" dirty="0" smtClean="0"/>
              <a:t>Вязьма - 2019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 женщины в русской литературе </a:t>
            </a:r>
            <a:r>
              <a:rPr lang="en-US" dirty="0" smtClean="0"/>
              <a:t>XIX</a:t>
            </a:r>
            <a:r>
              <a:rPr lang="ru-RU" dirty="0" smtClean="0"/>
              <a:t>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3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 Анатольевна\Desktop\Иллюстрации к открытому уроку\02lab730b1286197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672408" cy="50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 Анатольевна\Desktop\Иллюстрации к открытому уроку\Illustracija-Groza-Ostrovskij-Gerasimov-S-V-Katerina-Tihon-Kab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94113"/>
            <a:ext cx="3744416" cy="52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 Анатольевна\Desktop\Иллюстрации к открытому уроку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672407" cy="52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 Анатольевна\Desktop\Иллюстрации к открытому уроку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3204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Елена Анатольевна\Desktop\Иллюстрации к открытому уроку\illjustracija-Komu-na-Rusi-zhit-horosho-Gerasimov-S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1822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7" y="1298575"/>
            <a:ext cx="8584186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 Анатольевна\Desktop\Иллюстрации к открытому уроку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33721"/>
            <a:ext cx="3672408" cy="50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Елена Анатольевна\Desktop\Иллюстрации к открытому уроку\illjustracija-Oblomov-Agafja-M-Kljach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55" y="1412776"/>
            <a:ext cx="3605549" cy="48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Елена Анатольевна\Desktop\Иллюстрации к открытому уроку\illjustracija-Oblomov-Agafja-M-Kljach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2" y="1295400"/>
            <a:ext cx="3190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 Анатольевна\Desktop\Иллюстрации к открытому уроку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0588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Елена Анатольевна\Desktop\Иллюстрации к открытому уроку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3637"/>
            <a:ext cx="3744416" cy="50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43323" y="4365103"/>
            <a:ext cx="5120640" cy="937519"/>
          </a:xfrm>
        </p:spPr>
        <p:txBody>
          <a:bodyPr/>
          <a:lstStyle/>
          <a:p>
            <a:pPr algn="r"/>
            <a:r>
              <a:rPr lang="ru-RU" dirty="0" smtClean="0"/>
              <a:t>Валерий Брюсов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39896" y="1628800"/>
            <a:ext cx="512064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«Ты </a:t>
            </a:r>
            <a:r>
              <a:rPr lang="ru-RU" dirty="0"/>
              <a:t>- женщина, ты - книга между книг,</a:t>
            </a:r>
            <a:br>
              <a:rPr lang="ru-RU" dirty="0"/>
            </a:br>
            <a:r>
              <a:rPr lang="ru-RU" dirty="0"/>
              <a:t>Ты - свернутый, запечатленный </a:t>
            </a:r>
            <a:r>
              <a:rPr lang="ru-RU" dirty="0" smtClean="0"/>
              <a:t>свиток…»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5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Елена Анатольевна\Desktop\Иллюстрации к открытому уроку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68" y="1268760"/>
            <a:ext cx="3751959" cy="52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Елена Анатольевна\Desktop\Иллюстрации к открытому уроку\M-P-Kljachko-illjustracija-Oblomov-Ol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16" y="1268760"/>
            <a:ext cx="3744416" cy="50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Елена Анатольевна\Desktop\Иллюстрации к открытому уроку\Fenechka-Illjustracija-Otcy-i-deti-K-I-Ruda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429595" cy="49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Елена Анатольевна\Desktop\Иллюстрации к открытому уроку\Illjustracija-Komu-na-Rusi-zhit-horosho-Gerasimov-S-V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4032448" cy="50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Елена Анатольевна\Desktop\Иллюстрации к открытому уроку\Illjustracija-Komu-na-Rusi-zhit-horosho-Gerasimov-S-V-moij-greh-nedoglja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600400" cy="48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Елена Анатольевна\Desktop\Иллюстрации к открытому уроку\illjustracija-Komu-na-Rusi-zhit-horosho-Grisha-Dobrosklonov-V-Nag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340768"/>
            <a:ext cx="3749822" cy="48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43" y="1298575"/>
            <a:ext cx="4398315" cy="50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8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Елена Анатольевна\Desktop\Иллюстрации к открытому уроку\illjustracija-kukshina-boklevskij-otcy-i-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248472" cy="48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Елена Анатольевна\Desktop\Иллюстрации к открытому уроку\Illjustracija-Matrena-Komu-na-Rusi-zhit-horosho-Gerasimov-S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09155"/>
            <a:ext cx="3888432" cy="48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Елена Анатольевна\Desktop\Иллюстрации к открытому уроку\Oblomov-Hudozhnik-G-Mazu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7"/>
            <a:ext cx="3429001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600" cap="all" spc="0" dirty="0">
                <a:solidFill>
                  <a:srgbClr val="48231E"/>
                </a:solidFill>
                <a:ea typeface="+mj-ea"/>
                <a:cs typeface="Tunga" pitchFamily="2"/>
              </a:rPr>
              <a:t>Образ женщины в русской литературе </a:t>
            </a:r>
            <a:r>
              <a:rPr lang="en-US" sz="3600" cap="all" spc="0" dirty="0">
                <a:solidFill>
                  <a:srgbClr val="48231E"/>
                </a:solidFill>
                <a:ea typeface="+mj-ea"/>
                <a:cs typeface="Tunga" pitchFamily="2"/>
              </a:rPr>
              <a:t>XIX</a:t>
            </a:r>
            <a:r>
              <a:rPr lang="ru-RU" sz="3600" cap="all" spc="0" dirty="0">
                <a:solidFill>
                  <a:srgbClr val="48231E"/>
                </a:solidFill>
                <a:ea typeface="+mj-ea"/>
                <a:cs typeface="Tunga" pitchFamily="2"/>
              </a:rPr>
              <a:t>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Елена Анатольевна\Desktop\Иллюстрации к открытому уроку\Shtolc-Hudozhnik-G-Mazu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92" y="1340768"/>
            <a:ext cx="310930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Елена Анатольевна\Desktop\Иллюстрации к открытому уроку\illjustracija-Oblomov-Ju-S-Gershkovich-Ol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40769"/>
            <a:ext cx="3384376" cy="48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46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Елена Анатольевна\Desktop\Иллюстрации к открытому уроку\чернышевски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22" y="1396468"/>
            <a:ext cx="4666009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Проблемная ситуация: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какие черты русского менталитета отражены в образах героинь художественных произведений 19 века?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литература  как вид искусства отражает социокультурные явления, присущие обществу. В силу этого герои произведений обладают чертами национального менталитета. Нравственные черты народного характера ярче выражены в женщине. Черты, представленные в образах литературных героев, присущи реальным людям.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2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Стадия осмысления: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400" spc="0" dirty="0" smtClean="0">
                <a:solidFill>
                  <a:srgbClr val="48231E"/>
                </a:solidFill>
                <a:latin typeface="Times New Roman"/>
                <a:ea typeface="Calibri"/>
                <a:cs typeface="Tunga" pitchFamily="2"/>
              </a:rPr>
              <a:t>Подведение теоретической основы. «Черты русского менталитета».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/>
                <a:ea typeface="Calibri"/>
              </a:rPr>
              <a:t>Проверка гипотезы. Прием «Мозговой штурм</a:t>
            </a:r>
            <a:r>
              <a:rPr lang="ru-RU" sz="2400" dirty="0" smtClean="0">
                <a:latin typeface="Times New Roman"/>
                <a:ea typeface="Calibri"/>
              </a:rPr>
              <a:t>».</a:t>
            </a:r>
            <a:endParaRPr lang="ru-RU" sz="2400" spc="0" dirty="0" smtClean="0">
              <a:solidFill>
                <a:srgbClr val="48231E"/>
              </a:solidFill>
              <a:latin typeface="Times New Roman"/>
              <a:ea typeface="Calibri"/>
              <a:cs typeface="Tunga" pitchFamily="2"/>
            </a:endParaRPr>
          </a:p>
          <a:p>
            <a:pPr marL="457200" indent="-457200">
              <a:buAutoNum type="arabicPeriod"/>
            </a:pPr>
            <a:r>
              <a:rPr lang="ru-RU" sz="2400" spc="0" dirty="0" smtClean="0">
                <a:solidFill>
                  <a:srgbClr val="48231E"/>
                </a:solidFill>
                <a:latin typeface="Times New Roman"/>
                <a:ea typeface="Calibri"/>
                <a:cs typeface="Tunga" pitchFamily="2"/>
              </a:rPr>
              <a:t>Заслушивание </a:t>
            </a:r>
            <a:r>
              <a:rPr lang="ru-RU" sz="2400" spc="0" dirty="0">
                <a:solidFill>
                  <a:srgbClr val="48231E"/>
                </a:solidFill>
                <a:latin typeface="Times New Roman"/>
                <a:ea typeface="Calibri"/>
                <a:cs typeface="Tunga" pitchFamily="2"/>
              </a:rPr>
              <a:t>выступающих от каждой </a:t>
            </a:r>
            <a:r>
              <a:rPr lang="ru-RU" sz="2400" spc="0" dirty="0" smtClean="0">
                <a:solidFill>
                  <a:srgbClr val="48231E"/>
                </a:solidFill>
                <a:latin typeface="Times New Roman"/>
                <a:ea typeface="Calibri"/>
                <a:cs typeface="Tunga" pitchFamily="2"/>
              </a:rPr>
              <a:t>группы.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Подведение теоретической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основы</a:t>
            </a:r>
            <a:r>
              <a:rPr lang="ru-RU" sz="2400" dirty="0">
                <a:latin typeface="Times New Roman"/>
                <a:ea typeface="Calibri"/>
              </a:rPr>
              <a:t> «Роль женщины в разные исторические эпохи</a:t>
            </a:r>
            <a:r>
              <a:rPr lang="ru-RU" sz="2400" dirty="0" smtClean="0">
                <a:latin typeface="Times New Roman"/>
                <a:ea typeface="Calibri"/>
              </a:rPr>
              <a:t>».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</a:rPr>
              <a:t>Обобщение и систематизация материала. Собирательный образ женщины 19 века. Прием «Устное рисование</a:t>
            </a:r>
            <a:r>
              <a:rPr lang="ru-RU" sz="2400" dirty="0" smtClean="0">
                <a:latin typeface="Times New Roman"/>
                <a:ea typeface="Calibri"/>
              </a:rPr>
              <a:t>».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</a:rPr>
              <a:t>Вывод о правильности гипотезы. Аналитическая беседа.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800" u="sng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30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>
                <a:srgbClr val="FE8637"/>
              </a:buClr>
              <a:buSzPct val="70000"/>
              <a:buNone/>
            </a:pPr>
            <a:r>
              <a:rPr lang="ru-RU" sz="2800" spc="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+mn-cs"/>
              </a:rPr>
              <a:t>1. Что </a:t>
            </a:r>
            <a:r>
              <a:rPr lang="ru-RU" sz="2800" spc="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+mn-cs"/>
              </a:rPr>
              <a:t>нового мы узнали?</a:t>
            </a:r>
          </a:p>
          <a:p>
            <a:pPr marL="0" lvl="0" indent="0">
              <a:buClr>
                <a:srgbClr val="FE8637"/>
              </a:buClr>
              <a:buSzPct val="70000"/>
              <a:buNone/>
            </a:pPr>
            <a:r>
              <a:rPr lang="ru-RU" sz="2800" spc="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+mn-cs"/>
              </a:rPr>
              <a:t>2. Что </a:t>
            </a:r>
            <a:r>
              <a:rPr lang="ru-RU" sz="2800" spc="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+mn-cs"/>
              </a:rPr>
              <a:t>показалось интересным?</a:t>
            </a:r>
          </a:p>
          <a:p>
            <a:pPr marL="0" lvl="0" indent="0">
              <a:buClr>
                <a:srgbClr val="FE8637"/>
              </a:buClr>
              <a:buSzPct val="70000"/>
              <a:buNone/>
            </a:pPr>
            <a:r>
              <a:rPr lang="ru-RU" sz="2800" spc="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+mn-cs"/>
              </a:rPr>
              <a:t>3. Над </a:t>
            </a:r>
            <a:r>
              <a:rPr lang="ru-RU" sz="2800" spc="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+mn-cs"/>
              </a:rPr>
              <a:t>чем стоит поразмышлять?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93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3424" y="2132856"/>
            <a:ext cx="65989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работу!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47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400" u="sng" dirty="0">
                <a:latin typeface="Times New Roman"/>
                <a:ea typeface="Calibri"/>
              </a:rPr>
              <a:t>Обучающая</a:t>
            </a:r>
            <a:r>
              <a:rPr lang="ru-RU" sz="2400" dirty="0">
                <a:latin typeface="Times New Roman"/>
                <a:ea typeface="Calibri"/>
              </a:rPr>
              <a:t>: создать собирательный образ женщины 19 века на материале произведений А. Н. Островского, И. А. Гончарова, И. С. Тургенева, Н. Г. Чернышевского, Н. А. Некрасова и определить, какие черты русского менталитета в нем отражены.</a:t>
            </a:r>
            <a:endParaRPr lang="ru-RU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u="sng" dirty="0">
                <a:latin typeface="Times New Roman"/>
                <a:ea typeface="Calibri"/>
              </a:rPr>
              <a:t>Развивающая</a:t>
            </a:r>
            <a:r>
              <a:rPr lang="ru-RU" sz="2400" dirty="0">
                <a:latin typeface="Times New Roman"/>
                <a:ea typeface="Calibri"/>
              </a:rPr>
              <a:t>: учиться анализировать литературный материал и синтезировать его элементы в соответствии с выдвинутым тезисом; учиться проводить параллели между литературным материалом и социокультурными явлениями.</a:t>
            </a:r>
            <a:endParaRPr lang="ru-RU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u="sng" dirty="0">
                <a:latin typeface="Times New Roman"/>
                <a:ea typeface="Calibri"/>
              </a:rPr>
              <a:t>Воспитывающая</a:t>
            </a:r>
            <a:r>
              <a:rPr lang="ru-RU" sz="2400" dirty="0">
                <a:latin typeface="Times New Roman"/>
                <a:ea typeface="Calibri"/>
              </a:rPr>
              <a:t>:  прививать интерес к изучению  русской литературы и размышлению над художественным произведением в социокультурном контексте.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оценивания: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/>
                <a:ea typeface="Calibri"/>
              </a:rPr>
              <a:t>за каждый правильный ответ учащемуся дается фишка. Если учащийся набирает 5 фишек и больше, то в журнал ставится»5».  4 фишки соответствуют отметке «4», 3 фишки соответствуют отметке «3» и т.д. Отметки «4» и «3» ставятся по желанию учащегося.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5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 Анатольевна\Desktop\Иллюстрации к открытому уроку\Illustracija-Groza-Ostrovskij-Gerasimov-S-V-Kater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40" y="1340768"/>
            <a:ext cx="390356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лена Анатольевна\Desktop\Иллюстрации к открытому уроку\turgene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340768"/>
            <a:ext cx="40894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5" y="1298575"/>
            <a:ext cx="787229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2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48231E"/>
                </a:solidFill>
              </a:rPr>
              <a:t>Актуализация знаний. Вспоминаем содержание художественных произведений.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 Анатольевна\Desktop\Иллюстрации к открытому уроку\Illustracija-Groza-Ostrovskij-Gerasimov-S-V-Katerina-Tihon-Kabani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816424" cy="51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63</TotalTime>
  <Words>559</Words>
  <Application>Microsoft Office PowerPoint</Application>
  <PresentationFormat>Экран (4:3)</PresentationFormat>
  <Paragraphs>59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Soho</vt:lpstr>
      <vt:lpstr>Образ женщины в русской литературе XIX века</vt:lpstr>
      <vt:lpstr>«Ты - женщина, ты - книга между книг, Ты - свернутый, запечатленный свиток…» </vt:lpstr>
      <vt:lpstr>Тема:</vt:lpstr>
      <vt:lpstr>Цели:</vt:lpstr>
      <vt:lpstr>Система оценивания: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Актуализация знаний. Вспоминаем содержание художественных произведений.</vt:lpstr>
      <vt:lpstr>Проблемная ситуация:</vt:lpstr>
      <vt:lpstr>Гипотеза:</vt:lpstr>
      <vt:lpstr>Стадия осмысления: </vt:lpstr>
      <vt:lpstr>Рефлексия: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женщины в русской литературе XIX века</dc:title>
  <dc:creator>Елена Анатольевна</dc:creator>
  <cp:lastModifiedBy>Елена Анатольевна</cp:lastModifiedBy>
  <cp:revision>8</cp:revision>
  <dcterms:created xsi:type="dcterms:W3CDTF">2019-03-19T21:38:34Z</dcterms:created>
  <dcterms:modified xsi:type="dcterms:W3CDTF">2019-03-19T22:47:45Z</dcterms:modified>
</cp:coreProperties>
</file>